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9" r:id="rId1"/>
  </p:sldMasterIdLst>
  <p:sldIdLst>
    <p:sldId id="265" r:id="rId2"/>
    <p:sldId id="261" r:id="rId3"/>
    <p:sldId id="274" r:id="rId4"/>
    <p:sldId id="258" r:id="rId5"/>
    <p:sldId id="263" r:id="rId6"/>
    <p:sldId id="260" r:id="rId7"/>
    <p:sldId id="259" r:id="rId8"/>
    <p:sldId id="264" r:id="rId9"/>
    <p:sldId id="266" r:id="rId10"/>
    <p:sldId id="267" r:id="rId11"/>
    <p:sldId id="269" r:id="rId12"/>
    <p:sldId id="276" r:id="rId13"/>
    <p:sldId id="278" r:id="rId14"/>
    <p:sldId id="275" r:id="rId15"/>
    <p:sldId id="272" r:id="rId16"/>
    <p:sldId id="277" r:id="rId17"/>
    <p:sldId id="271" r:id="rId18"/>
    <p:sldId id="270" r:id="rId19"/>
  </p:sldIdLst>
  <p:sldSz cx="9144000" cy="6858000" type="screen4x3"/>
  <p:notesSz cx="6954838" cy="93091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41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9" autoAdjust="0"/>
    <p:restoredTop sz="94581" autoAdjust="0"/>
  </p:normalViewPr>
  <p:slideViewPr>
    <p:cSldViewPr>
      <p:cViewPr varScale="1">
        <p:scale>
          <a:sx n="97" d="100"/>
          <a:sy n="97" d="100"/>
        </p:scale>
        <p:origin x="-114" y="-3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9602FAB-EA37-47E3-B9DD-8E87123EB3C7}" type="datetime1">
              <a:rPr lang="en-US" smtClean="0"/>
              <a:pPr/>
              <a:t>9/4/2013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B37D5FE-740C-46F5-801A-FA5477D9711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0A5DE98B-91BB-42F9-9D93-FB1E8458611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pPr>
              <a:defRPr/>
            </a:pPr>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pPr>
              <a:defRPr/>
            </a:pP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CB965668-5CCF-4737-9440-4B08DA66D47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D173208-1246-4F48-BEAF-7C6BEFE64C0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A9E7B99-7C3F-4BC3-B7B8-7E1F8C620B24}" type="datetime1">
              <a:rPr lang="en-US" smtClean="0"/>
              <a:pPr/>
              <a:t>9/4/2013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1AF2B4D-6B12-4EDF-87BB-2B55CECB66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5BB34524-BE83-43AE-B514-5CF8C76B0FF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B97DD48E-BA74-4E8C-BBFE-B9A6D2E3219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FB2D5617-E2FD-48B4-954B-37647914351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56BE964E-FCA1-4F79-A527-4A94FB84EC5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fld id="{B1AA4845-A08A-4DF4-8D99-E2E7B6D41C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4B1B7E5-7907-4433-B149-722BC73DCB0B}" type="slidenum">
              <a:rPr lang="en-US" smtClean="0"/>
              <a:pPr>
                <a:defRPr/>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CAD11F65-1653-4B48-A475-CF5834E6FFF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alvarop@uaspire.org"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www.yearbookordercenter.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tingrae@dadeschools.net" TargetMode="External"/><Relationship Id="rId2" Type="http://schemas.openxmlformats.org/officeDocument/2006/relationships/hyperlink" Target="mailto:efranco@dadeschools.ne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ferguson.dadeschools.net/Students/Activities/index.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2536133" y="2971800"/>
            <a:ext cx="6480048" cy="2301240"/>
          </a:xfrm>
        </p:spPr>
        <p:txBody>
          <a:bodyPr>
            <a:normAutofit/>
          </a:bodyPr>
          <a:lstStyle/>
          <a:p>
            <a:pPr eaLnBrk="1" fontAlgn="auto" hangingPunct="1">
              <a:spcAft>
                <a:spcPts val="0"/>
              </a:spcAft>
              <a:defRPr/>
            </a:pPr>
            <a:r>
              <a:rPr sz="4400" dirty="0" smtClean="0">
                <a:solidFill>
                  <a:schemeClr val="bg1"/>
                </a:solidFill>
                <a:latin typeface="Gill Sans Ultra Bold" pitchFamily="34" charset="0"/>
              </a:rPr>
              <a:t>Welcome </a:t>
            </a:r>
            <a:r>
              <a:rPr lang="en-US" sz="4400" dirty="0" smtClean="0">
                <a:solidFill>
                  <a:schemeClr val="bg1"/>
                </a:solidFill>
                <a:latin typeface="Gill Sans Ultra Bold" pitchFamily="34" charset="0"/>
              </a:rPr>
              <a:t> </a:t>
            </a:r>
            <a:r>
              <a:rPr sz="4400" dirty="0" smtClean="0">
                <a:solidFill>
                  <a:schemeClr val="bg1"/>
                </a:solidFill>
                <a:latin typeface="Gill Sans Ultra Bold" pitchFamily="34" charset="0"/>
              </a:rPr>
              <a:t>to Senior Parent Night</a:t>
            </a:r>
          </a:p>
        </p:txBody>
      </p:sp>
      <p:sp>
        <p:nvSpPr>
          <p:cNvPr id="2" name="TextBox 1"/>
          <p:cNvSpPr txBox="1"/>
          <p:nvPr/>
        </p:nvSpPr>
        <p:spPr>
          <a:xfrm>
            <a:off x="2819400" y="609600"/>
            <a:ext cx="6172200" cy="1015663"/>
          </a:xfrm>
          <a:prstGeom prst="rect">
            <a:avLst/>
          </a:prstGeom>
          <a:noFill/>
        </p:spPr>
        <p:txBody>
          <a:bodyPr wrap="square" rtlCol="0">
            <a:spAutoFit/>
          </a:bodyPr>
          <a:lstStyle/>
          <a:p>
            <a:r>
              <a:rPr lang="en-US" sz="6000" dirty="0" smtClean="0">
                <a:solidFill>
                  <a:schemeClr val="bg1"/>
                </a:solidFill>
                <a:latin typeface="Arial Black" pitchFamily="34" charset="0"/>
              </a:rPr>
              <a:t>Class of 2014</a:t>
            </a:r>
            <a:endParaRPr lang="en-US" sz="6000"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57200" y="98323"/>
            <a:ext cx="3581400" cy="1047750"/>
          </a:xfrm>
        </p:spPr>
        <p:txBody>
          <a:bodyPr>
            <a:noAutofit/>
          </a:bodyPr>
          <a:lstStyle/>
          <a:p>
            <a:pPr algn="ctr" eaLnBrk="1" hangingPunct="1"/>
            <a:r>
              <a:rPr lang="en-US" sz="3100" dirty="0" smtClean="0">
                <a:latin typeface="Cooper Black" pitchFamily="18" charset="0"/>
              </a:rPr>
              <a:t>Other Requirements</a:t>
            </a:r>
          </a:p>
        </p:txBody>
      </p:sp>
      <p:sp>
        <p:nvSpPr>
          <p:cNvPr id="22530" name="Rectangle 3"/>
          <p:cNvSpPr>
            <a:spLocks noGrp="1" noChangeArrowheads="1"/>
          </p:cNvSpPr>
          <p:nvPr>
            <p:ph idx="1"/>
          </p:nvPr>
        </p:nvSpPr>
        <p:spPr>
          <a:xfrm>
            <a:off x="12290" y="1295400"/>
            <a:ext cx="4331110" cy="5410200"/>
          </a:xfrm>
        </p:spPr>
        <p:txBody>
          <a:bodyPr>
            <a:normAutofit fontScale="92500" lnSpcReduction="20000"/>
          </a:bodyPr>
          <a:lstStyle/>
          <a:p>
            <a:pPr eaLnBrk="1" hangingPunct="1">
              <a:lnSpc>
                <a:spcPct val="80000"/>
              </a:lnSpc>
            </a:pPr>
            <a:r>
              <a:rPr lang="en-US" sz="2200" dirty="0" smtClean="0">
                <a:latin typeface="Arial" pitchFamily="34" charset="0"/>
                <a:cs typeface="Arial" pitchFamily="34" charset="0"/>
              </a:rPr>
              <a:t>All seniors must sell at least </a:t>
            </a:r>
            <a:r>
              <a:rPr lang="en-US" sz="2200" u="sng" dirty="0" smtClean="0">
                <a:latin typeface="Arial" pitchFamily="34" charset="0"/>
                <a:cs typeface="Arial" pitchFamily="34" charset="0"/>
              </a:rPr>
              <a:t>one</a:t>
            </a:r>
            <a:r>
              <a:rPr lang="en-US" sz="2200" dirty="0" smtClean="0">
                <a:latin typeface="Arial" pitchFamily="34" charset="0"/>
                <a:cs typeface="Arial" pitchFamily="34" charset="0"/>
              </a:rPr>
              <a:t> magazine subscription by September 26th.</a:t>
            </a:r>
          </a:p>
          <a:p>
            <a:pPr eaLnBrk="1" hangingPunct="1">
              <a:lnSpc>
                <a:spcPct val="80000"/>
              </a:lnSpc>
            </a:pPr>
            <a:r>
              <a:rPr lang="en-US" sz="2200" dirty="0" smtClean="0">
                <a:latin typeface="Arial" pitchFamily="34" charset="0"/>
                <a:cs typeface="Arial" pitchFamily="34" charset="0"/>
              </a:rPr>
              <a:t>This is to alleviate the costs of all other senior activities. </a:t>
            </a:r>
          </a:p>
          <a:p>
            <a:pPr lvl="1" eaLnBrk="1" hangingPunct="1">
              <a:lnSpc>
                <a:spcPct val="80000"/>
              </a:lnSpc>
            </a:pPr>
            <a:r>
              <a:rPr lang="en-US" sz="2200" dirty="0" smtClean="0">
                <a:solidFill>
                  <a:schemeClr val="tx1"/>
                </a:solidFill>
                <a:latin typeface="Arial" pitchFamily="34" charset="0"/>
                <a:cs typeface="Arial" pitchFamily="34" charset="0"/>
              </a:rPr>
              <a:t>Example: Buses for Senior Trip are almost $2500 each!!</a:t>
            </a:r>
          </a:p>
          <a:p>
            <a:pPr lvl="1" eaLnBrk="1" hangingPunct="1">
              <a:lnSpc>
                <a:spcPct val="80000"/>
              </a:lnSpc>
            </a:pPr>
            <a:endParaRPr lang="en-US" sz="2000" dirty="0" smtClean="0">
              <a:latin typeface="Comic Sans MS" pitchFamily="66" charset="0"/>
            </a:endParaRPr>
          </a:p>
          <a:p>
            <a:pPr lvl="1" eaLnBrk="1" hangingPunct="1">
              <a:lnSpc>
                <a:spcPct val="80000"/>
              </a:lnSpc>
              <a:buFont typeface="Wingdings 2" pitchFamily="18" charset="2"/>
              <a:buNone/>
            </a:pPr>
            <a:r>
              <a:rPr lang="en-US" sz="3900" dirty="0" smtClean="0">
                <a:solidFill>
                  <a:schemeClr val="tx1"/>
                </a:solidFill>
                <a:latin typeface="Cooper Black" pitchFamily="18" charset="0"/>
              </a:rPr>
              <a:t>Incentives</a:t>
            </a:r>
            <a:endParaRPr lang="en-US" sz="3000" dirty="0" smtClean="0">
              <a:solidFill>
                <a:schemeClr val="tx1"/>
              </a:solidFill>
              <a:latin typeface="Comic Sans MS" pitchFamily="66" charset="0"/>
            </a:endParaRPr>
          </a:p>
          <a:p>
            <a:pPr eaLnBrk="1" hangingPunct="1">
              <a:lnSpc>
                <a:spcPct val="90000"/>
              </a:lnSpc>
            </a:pPr>
            <a:r>
              <a:rPr lang="en-US" sz="1900" dirty="0" smtClean="0"/>
              <a:t>Sell 5 – 1 Extra Graduation ticket!</a:t>
            </a:r>
          </a:p>
          <a:p>
            <a:pPr eaLnBrk="1" hangingPunct="1">
              <a:lnSpc>
                <a:spcPct val="90000"/>
              </a:lnSpc>
            </a:pPr>
            <a:r>
              <a:rPr lang="en-US" sz="1900" dirty="0" smtClean="0"/>
              <a:t>Sell 10 – 1 Extra Graduation ticket!</a:t>
            </a:r>
          </a:p>
          <a:p>
            <a:pPr>
              <a:lnSpc>
                <a:spcPct val="90000"/>
              </a:lnSpc>
            </a:pPr>
            <a:r>
              <a:rPr lang="en-US" sz="1900" dirty="0" smtClean="0"/>
              <a:t>Sell 15 - Senior Picnic Ticket!</a:t>
            </a:r>
          </a:p>
          <a:p>
            <a:pPr eaLnBrk="1" hangingPunct="1">
              <a:lnSpc>
                <a:spcPct val="90000"/>
              </a:lnSpc>
            </a:pPr>
            <a:r>
              <a:rPr lang="en-US" sz="1900" dirty="0" smtClean="0"/>
              <a:t>Sell 2</a:t>
            </a:r>
            <a:r>
              <a:rPr lang="en-US" sz="1900" dirty="0"/>
              <a:t>5</a:t>
            </a:r>
            <a:r>
              <a:rPr lang="en-US" sz="1900" dirty="0" smtClean="0"/>
              <a:t> – Senior Breakfast &amp; Picnic Ticket!</a:t>
            </a:r>
          </a:p>
          <a:p>
            <a:pPr eaLnBrk="1" hangingPunct="1">
              <a:lnSpc>
                <a:spcPct val="90000"/>
              </a:lnSpc>
            </a:pPr>
            <a:r>
              <a:rPr lang="en-US" sz="1900" dirty="0" smtClean="0"/>
              <a:t>Sell 40 </a:t>
            </a:r>
            <a:r>
              <a:rPr lang="en-US" sz="1900" dirty="0"/>
              <a:t>– </a:t>
            </a:r>
            <a:r>
              <a:rPr lang="en-US" sz="1900" dirty="0" smtClean="0"/>
              <a:t>Senior Prom, Breakfast, &amp; Picnic ticket!</a:t>
            </a:r>
          </a:p>
          <a:p>
            <a:pPr eaLnBrk="1" hangingPunct="1">
              <a:lnSpc>
                <a:spcPct val="90000"/>
              </a:lnSpc>
            </a:pPr>
            <a:r>
              <a:rPr lang="en-US" sz="1900" dirty="0" smtClean="0"/>
              <a:t>Sell 50 – Senior Grad Bash, Prom, Breakfast, &amp; Picnic ticket!</a:t>
            </a:r>
          </a:p>
          <a:p>
            <a:pPr eaLnBrk="1" hangingPunct="1">
              <a:lnSpc>
                <a:spcPct val="90000"/>
              </a:lnSpc>
            </a:pPr>
            <a:endParaRPr lang="en-US" sz="1900" dirty="0" smtClean="0"/>
          </a:p>
          <a:p>
            <a:pPr marL="0" indent="0" algn="ctr" eaLnBrk="1" hangingPunct="1">
              <a:lnSpc>
                <a:spcPct val="90000"/>
              </a:lnSpc>
              <a:buNone/>
            </a:pPr>
            <a:r>
              <a:rPr lang="en-US" sz="1500" dirty="0" smtClean="0"/>
              <a:t>*We do not give extra graduation tickets at the end of the year; this will be your only chance to get any additional tickets for your family.</a:t>
            </a:r>
          </a:p>
          <a:p>
            <a:pPr marL="0" indent="0" algn="ctr" eaLnBrk="1" hangingPunct="1">
              <a:lnSpc>
                <a:spcPct val="90000"/>
              </a:lnSpc>
              <a:buNone/>
            </a:pPr>
            <a:r>
              <a:rPr lang="en-US" sz="1500" dirty="0" smtClean="0"/>
              <a:t>*Prizes are cumulative. </a:t>
            </a:r>
          </a:p>
        </p:txBody>
      </p:sp>
      <p:cxnSp>
        <p:nvCxnSpPr>
          <p:cNvPr id="4" name="Straight Connector 3"/>
          <p:cNvCxnSpPr/>
          <p:nvPr/>
        </p:nvCxnSpPr>
        <p:spPr>
          <a:xfrm rot="5400000">
            <a:off x="1524000" y="-457200"/>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22532" name="TextBox 4"/>
          <p:cNvSpPr txBox="1">
            <a:spLocks noChangeArrowheads="1"/>
          </p:cNvSpPr>
          <p:nvPr/>
        </p:nvSpPr>
        <p:spPr bwMode="auto">
          <a:xfrm>
            <a:off x="4591665" y="-152400"/>
            <a:ext cx="3505200" cy="1323439"/>
          </a:xfrm>
          <a:prstGeom prst="rect">
            <a:avLst/>
          </a:prstGeom>
          <a:noFill/>
          <a:ln w="9525">
            <a:noFill/>
            <a:miter lim="800000"/>
            <a:headEnd/>
            <a:tailEnd/>
          </a:ln>
        </p:spPr>
        <p:txBody>
          <a:bodyPr>
            <a:spAutoFit/>
          </a:bodyPr>
          <a:lstStyle/>
          <a:p>
            <a:pPr algn="ctr"/>
            <a:r>
              <a:rPr lang="en-US" sz="4000" dirty="0" err="1">
                <a:latin typeface="Cooper Black" pitchFamily="18" charset="0"/>
              </a:rPr>
              <a:t>Otros</a:t>
            </a:r>
            <a:r>
              <a:rPr lang="en-US" sz="4000" dirty="0">
                <a:latin typeface="Cooper Black" pitchFamily="18" charset="0"/>
              </a:rPr>
              <a:t> </a:t>
            </a:r>
            <a:r>
              <a:rPr lang="en-US" sz="4000" dirty="0" err="1">
                <a:latin typeface="Cooper Black" pitchFamily="18" charset="0"/>
              </a:rPr>
              <a:t>requisitos</a:t>
            </a:r>
            <a:endParaRPr lang="en-US" sz="4000" dirty="0">
              <a:latin typeface="Cooper Black" pitchFamily="18" charset="0"/>
            </a:endParaRPr>
          </a:p>
        </p:txBody>
      </p:sp>
      <p:sp>
        <p:nvSpPr>
          <p:cNvPr id="22533" name="Rectangle 6"/>
          <p:cNvSpPr>
            <a:spLocks noChangeArrowheads="1"/>
          </p:cNvSpPr>
          <p:nvPr/>
        </p:nvSpPr>
        <p:spPr bwMode="auto">
          <a:xfrm>
            <a:off x="4304071" y="990600"/>
            <a:ext cx="3773129" cy="7263527"/>
          </a:xfrm>
          <a:prstGeom prst="rect">
            <a:avLst/>
          </a:prstGeom>
          <a:noFill/>
          <a:ln w="9525">
            <a:noFill/>
            <a:miter lim="800000"/>
            <a:headEnd/>
            <a:tailEnd/>
          </a:ln>
        </p:spPr>
        <p:txBody>
          <a:bodyPr wrap="square">
            <a:spAutoFit/>
          </a:bodyPr>
          <a:lstStyle/>
          <a:p>
            <a:pPr>
              <a:buFont typeface="Arial" charset="0"/>
              <a:buChar char="•"/>
            </a:pPr>
            <a:r>
              <a:rPr lang="es-ES" sz="1600" dirty="0">
                <a:latin typeface="Arial" pitchFamily="34" charset="0"/>
                <a:cs typeface="Arial" pitchFamily="34" charset="0"/>
              </a:rPr>
              <a:t>Todos los estudiantes deben de vender por lo menos </a:t>
            </a:r>
            <a:r>
              <a:rPr lang="es-ES" sz="1600" u="sng" dirty="0">
                <a:latin typeface="Arial" pitchFamily="34" charset="0"/>
                <a:cs typeface="Arial" pitchFamily="34" charset="0"/>
              </a:rPr>
              <a:t>una</a:t>
            </a:r>
            <a:r>
              <a:rPr lang="es-ES" sz="1600" dirty="0">
                <a:latin typeface="Arial" pitchFamily="34" charset="0"/>
                <a:cs typeface="Arial" pitchFamily="34" charset="0"/>
              </a:rPr>
              <a:t> suscripción del revista antes del </a:t>
            </a:r>
            <a:r>
              <a:rPr lang="es-ES" sz="1600" dirty="0" smtClean="0">
                <a:latin typeface="Arial" pitchFamily="34" charset="0"/>
                <a:cs typeface="Arial" pitchFamily="34" charset="0"/>
              </a:rPr>
              <a:t>27 </a:t>
            </a:r>
            <a:r>
              <a:rPr lang="es-ES" sz="1600" dirty="0">
                <a:latin typeface="Arial" pitchFamily="34" charset="0"/>
                <a:cs typeface="Arial" pitchFamily="34" charset="0"/>
              </a:rPr>
              <a:t>de septiembre.</a:t>
            </a:r>
          </a:p>
          <a:p>
            <a:pPr>
              <a:buFont typeface="Arial" charset="0"/>
              <a:buChar char="•"/>
            </a:pPr>
            <a:r>
              <a:rPr lang="es-ES" sz="1600" dirty="0">
                <a:latin typeface="Arial" pitchFamily="34" charset="0"/>
                <a:cs typeface="Arial" pitchFamily="34" charset="0"/>
              </a:rPr>
              <a:t>Esto es para aliviar los </a:t>
            </a:r>
            <a:r>
              <a:rPr lang="es-ES" sz="1600" dirty="0" smtClean="0">
                <a:latin typeface="Arial" pitchFamily="34" charset="0"/>
                <a:cs typeface="Arial" pitchFamily="34" charset="0"/>
              </a:rPr>
              <a:t>costos </a:t>
            </a:r>
            <a:r>
              <a:rPr lang="es-ES" sz="1600" dirty="0">
                <a:latin typeface="Arial" pitchFamily="34" charset="0"/>
                <a:cs typeface="Arial" pitchFamily="34" charset="0"/>
              </a:rPr>
              <a:t>de el resto de las actividades de su hijo</a:t>
            </a:r>
          </a:p>
          <a:p>
            <a:pPr lvl="1"/>
            <a:r>
              <a:rPr lang="es-ES" sz="1600" dirty="0">
                <a:latin typeface="Arial" pitchFamily="34" charset="0"/>
                <a:cs typeface="Arial" pitchFamily="34" charset="0"/>
              </a:rPr>
              <a:t>Por ejemplo: ¡los autobuses para el viaje de los estudiantes son casi </a:t>
            </a:r>
            <a:r>
              <a:rPr lang="es-ES" sz="1600" dirty="0" smtClean="0">
                <a:latin typeface="Arial" pitchFamily="34" charset="0"/>
                <a:cs typeface="Arial" pitchFamily="34" charset="0"/>
              </a:rPr>
              <a:t>$2500 </a:t>
            </a:r>
            <a:r>
              <a:rPr lang="es-ES" sz="1600" dirty="0">
                <a:latin typeface="Arial" pitchFamily="34" charset="0"/>
                <a:cs typeface="Arial" pitchFamily="34" charset="0"/>
              </a:rPr>
              <a:t>por cada uno!! </a:t>
            </a:r>
          </a:p>
          <a:p>
            <a:pPr lvl="1" algn="ctr"/>
            <a:r>
              <a:rPr lang="en-US" sz="3600" dirty="0" err="1" smtClean="0">
                <a:latin typeface="Cooper Black" pitchFamily="18" charset="0"/>
              </a:rPr>
              <a:t>Incentivos</a:t>
            </a:r>
            <a:endParaRPr lang="en-US" sz="3600" dirty="0">
              <a:latin typeface="Cooper Black" pitchFamily="18" charset="0"/>
            </a:endParaRPr>
          </a:p>
          <a:p>
            <a:pPr lvl="1" algn="ctr">
              <a:buFont typeface="Arial" charset="0"/>
              <a:buChar char="•"/>
            </a:pPr>
            <a:endParaRPr lang="en-US" sz="800" dirty="0">
              <a:latin typeface="Comic Sans MS" pitchFamily="66" charset="0"/>
            </a:endParaRPr>
          </a:p>
          <a:p>
            <a:pPr lvl="1">
              <a:buFont typeface="Arial" charset="0"/>
              <a:buChar char="•"/>
            </a:pPr>
            <a:r>
              <a:rPr lang="en-US" sz="1400" dirty="0" err="1">
                <a:latin typeface="Arial" pitchFamily="34" charset="0"/>
                <a:cs typeface="Arial" pitchFamily="34" charset="0"/>
              </a:rPr>
              <a:t>Vende</a:t>
            </a:r>
            <a:r>
              <a:rPr lang="en-US" sz="1400" dirty="0">
                <a:latin typeface="Arial" pitchFamily="34" charset="0"/>
                <a:cs typeface="Arial" pitchFamily="34" charset="0"/>
              </a:rPr>
              <a:t> </a:t>
            </a:r>
            <a:r>
              <a:rPr lang="en-US" sz="1400" dirty="0" smtClean="0">
                <a:latin typeface="Arial" pitchFamily="34" charset="0"/>
                <a:cs typeface="Arial" pitchFamily="34" charset="0"/>
              </a:rPr>
              <a:t>5 –  1 Ticket extra de </a:t>
            </a:r>
            <a:r>
              <a:rPr lang="en-US" sz="1400" dirty="0" err="1" smtClean="0">
                <a:latin typeface="Arial" pitchFamily="34" charset="0"/>
                <a:cs typeface="Arial" pitchFamily="34" charset="0"/>
              </a:rPr>
              <a:t>graduacion</a:t>
            </a:r>
            <a:r>
              <a:rPr lang="en-US" sz="1400" dirty="0" smtClean="0">
                <a:latin typeface="Arial" pitchFamily="34" charset="0"/>
                <a:cs typeface="Arial" pitchFamily="34" charset="0"/>
              </a:rPr>
              <a:t>!</a:t>
            </a:r>
          </a:p>
          <a:p>
            <a:pPr lvl="1">
              <a:buFont typeface="Arial" charset="0"/>
              <a:buChar char="•"/>
            </a:pPr>
            <a:r>
              <a:rPr lang="en-US" sz="1400" dirty="0" err="1" smtClean="0">
                <a:latin typeface="Arial" pitchFamily="34" charset="0"/>
                <a:cs typeface="Arial" pitchFamily="34" charset="0"/>
              </a:rPr>
              <a:t>Vende</a:t>
            </a:r>
            <a:r>
              <a:rPr lang="en-US" sz="1400" dirty="0" smtClean="0">
                <a:latin typeface="Arial" pitchFamily="34" charset="0"/>
                <a:cs typeface="Arial" pitchFamily="34" charset="0"/>
              </a:rPr>
              <a:t> 10 </a:t>
            </a:r>
            <a:r>
              <a:rPr lang="en-US" sz="1400" dirty="0">
                <a:latin typeface="Arial" pitchFamily="34" charset="0"/>
                <a:cs typeface="Arial" pitchFamily="34" charset="0"/>
              </a:rPr>
              <a:t>- </a:t>
            </a:r>
            <a:r>
              <a:rPr lang="sv-SE" sz="1400" dirty="0">
                <a:latin typeface="Arial" pitchFamily="34" charset="0"/>
                <a:cs typeface="Arial" pitchFamily="34" charset="0"/>
              </a:rPr>
              <a:t>1 Ticket extra de graduacion</a:t>
            </a:r>
            <a:r>
              <a:rPr lang="sv-SE" sz="1400" dirty="0" smtClean="0">
                <a:latin typeface="Arial" pitchFamily="34" charset="0"/>
                <a:cs typeface="Arial" pitchFamily="34" charset="0"/>
              </a:rPr>
              <a:t>!</a:t>
            </a:r>
            <a:endParaRPr lang="en-US" sz="1400" dirty="0">
              <a:latin typeface="Arial" pitchFamily="34" charset="0"/>
              <a:cs typeface="Arial" pitchFamily="34" charset="0"/>
            </a:endParaRPr>
          </a:p>
          <a:p>
            <a:pPr lvl="1">
              <a:buFont typeface="Arial" charset="0"/>
              <a:buChar char="•"/>
            </a:pPr>
            <a:r>
              <a:rPr lang="en-US" sz="1400" dirty="0" err="1" smtClean="0">
                <a:latin typeface="Arial" pitchFamily="34" charset="0"/>
                <a:cs typeface="Arial" pitchFamily="34" charset="0"/>
              </a:rPr>
              <a:t>Vende</a:t>
            </a:r>
            <a:r>
              <a:rPr lang="en-US" sz="1400" dirty="0" smtClean="0">
                <a:latin typeface="Arial" pitchFamily="34" charset="0"/>
                <a:cs typeface="Arial" pitchFamily="34" charset="0"/>
              </a:rPr>
              <a:t> 15 – Senior Picnic GRATIS!</a:t>
            </a:r>
            <a:endParaRPr lang="en-US" sz="1400" dirty="0">
              <a:latin typeface="Arial" pitchFamily="34" charset="0"/>
              <a:cs typeface="Arial" pitchFamily="34" charset="0"/>
            </a:endParaRPr>
          </a:p>
          <a:p>
            <a:pPr lvl="1">
              <a:buFont typeface="Arial" charset="0"/>
              <a:buChar char="•"/>
            </a:pPr>
            <a:r>
              <a:rPr lang="en-US" sz="1400" dirty="0" err="1">
                <a:latin typeface="Arial" pitchFamily="34" charset="0"/>
                <a:cs typeface="Arial" pitchFamily="34" charset="0"/>
              </a:rPr>
              <a:t>Vende</a:t>
            </a:r>
            <a:r>
              <a:rPr lang="en-US" sz="1400" dirty="0">
                <a:latin typeface="Arial" pitchFamily="34" charset="0"/>
                <a:cs typeface="Arial" pitchFamily="34" charset="0"/>
              </a:rPr>
              <a:t> 2</a:t>
            </a:r>
            <a:r>
              <a:rPr lang="en-US" sz="1400" dirty="0" smtClean="0">
                <a:latin typeface="Arial" pitchFamily="34" charset="0"/>
                <a:cs typeface="Arial" pitchFamily="34" charset="0"/>
              </a:rPr>
              <a:t>5 – Senior </a:t>
            </a:r>
            <a:r>
              <a:rPr lang="en-US" sz="1400" dirty="0" err="1">
                <a:latin typeface="Arial" pitchFamily="34" charset="0"/>
                <a:cs typeface="Arial" pitchFamily="34" charset="0"/>
              </a:rPr>
              <a:t>D</a:t>
            </a:r>
            <a:r>
              <a:rPr lang="en-US" sz="1400" dirty="0" err="1" smtClean="0">
                <a:latin typeface="Arial" pitchFamily="34" charset="0"/>
                <a:cs typeface="Arial" pitchFamily="34" charset="0"/>
              </a:rPr>
              <a:t>esayuno</a:t>
            </a:r>
            <a:r>
              <a:rPr lang="en-US" sz="1400" dirty="0" smtClean="0">
                <a:latin typeface="Arial" pitchFamily="34" charset="0"/>
                <a:cs typeface="Arial" pitchFamily="34" charset="0"/>
              </a:rPr>
              <a:t> y Picnic GRATIS! </a:t>
            </a:r>
          </a:p>
          <a:p>
            <a:pPr lvl="1">
              <a:buFont typeface="Arial" charset="0"/>
              <a:buChar char="•"/>
            </a:pPr>
            <a:r>
              <a:rPr lang="en-US" sz="1400" dirty="0" err="1" smtClean="0">
                <a:latin typeface="Arial" pitchFamily="34" charset="0"/>
                <a:cs typeface="Arial" pitchFamily="34" charset="0"/>
              </a:rPr>
              <a:t>Vende</a:t>
            </a:r>
            <a:r>
              <a:rPr lang="en-US" sz="1400" dirty="0" smtClean="0">
                <a:latin typeface="Arial" pitchFamily="34" charset="0"/>
                <a:cs typeface="Arial" pitchFamily="34" charset="0"/>
              </a:rPr>
              <a:t> 40 – Senior Prom, </a:t>
            </a:r>
            <a:r>
              <a:rPr lang="en-US" sz="1400" dirty="0" err="1" smtClean="0">
                <a:latin typeface="Arial" pitchFamily="34" charset="0"/>
                <a:cs typeface="Arial" pitchFamily="34" charset="0"/>
              </a:rPr>
              <a:t>Desayuno</a:t>
            </a:r>
            <a:r>
              <a:rPr lang="en-US" sz="1400" dirty="0" smtClean="0">
                <a:latin typeface="Arial" pitchFamily="34" charset="0"/>
                <a:cs typeface="Arial" pitchFamily="34" charset="0"/>
              </a:rPr>
              <a:t>, y Picnic ticket!</a:t>
            </a:r>
          </a:p>
          <a:p>
            <a:pPr lvl="1">
              <a:buFont typeface="Arial" charset="0"/>
              <a:buChar char="•"/>
            </a:pPr>
            <a:r>
              <a:rPr lang="en-US" sz="1400" dirty="0" err="1" smtClean="0">
                <a:latin typeface="Arial" pitchFamily="34" charset="0"/>
                <a:cs typeface="Arial" pitchFamily="34" charset="0"/>
              </a:rPr>
              <a:t>Vebde</a:t>
            </a:r>
            <a:r>
              <a:rPr lang="en-US" sz="1400" dirty="0" smtClean="0">
                <a:latin typeface="Arial" pitchFamily="34" charset="0"/>
                <a:cs typeface="Arial" pitchFamily="34" charset="0"/>
              </a:rPr>
              <a:t> 50 – Senior Grad Bash, Prom, </a:t>
            </a:r>
            <a:r>
              <a:rPr lang="en-US" sz="1400" dirty="0" err="1" smtClean="0">
                <a:latin typeface="Arial" pitchFamily="34" charset="0"/>
                <a:cs typeface="Arial" pitchFamily="34" charset="0"/>
              </a:rPr>
              <a:t>Desayuno</a:t>
            </a:r>
            <a:r>
              <a:rPr lang="en-US" sz="1400" dirty="0" smtClean="0">
                <a:latin typeface="Arial" pitchFamily="34" charset="0"/>
                <a:cs typeface="Arial" pitchFamily="34" charset="0"/>
              </a:rPr>
              <a:t>, y Picnic ticket!</a:t>
            </a:r>
            <a:endParaRPr lang="en-US" sz="1400" dirty="0">
              <a:latin typeface="Arial" pitchFamily="34" charset="0"/>
              <a:cs typeface="Arial" pitchFamily="34" charset="0"/>
            </a:endParaRPr>
          </a:p>
          <a:p>
            <a:pPr lvl="1"/>
            <a:r>
              <a:rPr lang="es-ES" sz="1400" dirty="0">
                <a:latin typeface="Arial" pitchFamily="34" charset="0"/>
                <a:cs typeface="Arial" pitchFamily="34" charset="0"/>
              </a:rPr>
              <a:t>* No damos entradas adicionales de graduación al final del año, </a:t>
            </a:r>
            <a:r>
              <a:rPr lang="es-ES" sz="1400" dirty="0" smtClean="0">
                <a:latin typeface="Arial" pitchFamily="34" charset="0"/>
                <a:cs typeface="Arial" pitchFamily="34" charset="0"/>
              </a:rPr>
              <a:t>este </a:t>
            </a:r>
            <a:r>
              <a:rPr lang="es-ES" sz="1400" dirty="0">
                <a:latin typeface="Arial" pitchFamily="34" charset="0"/>
                <a:cs typeface="Arial" pitchFamily="34" charset="0"/>
              </a:rPr>
              <a:t>será su única oportunidad de conseguir boletos adicionales para su familia.</a:t>
            </a:r>
          </a:p>
          <a:p>
            <a:pPr lvl="1">
              <a:buFont typeface="Arial" charset="0"/>
              <a:buChar char="•"/>
            </a:pPr>
            <a:endParaRPr lang="en-US" sz="2800" dirty="0">
              <a:latin typeface="Comic Sans MS" pitchFamily="66" charset="0"/>
            </a:endParaRPr>
          </a:p>
          <a:p>
            <a:pPr lvl="1"/>
            <a:endParaRPr lang="es-ES" sz="2000" dirty="0">
              <a:latin typeface="Comic Sans MS" pitchFamily="66" charset="0"/>
            </a:endParaRPr>
          </a:p>
          <a:p>
            <a:pPr lvl="1"/>
            <a:endParaRPr lang="es-ES" sz="20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228600" y="152400"/>
            <a:ext cx="3962400" cy="1219200"/>
          </a:xfrm>
        </p:spPr>
        <p:txBody>
          <a:bodyPr>
            <a:noAutofit/>
          </a:bodyPr>
          <a:lstStyle/>
          <a:p>
            <a:pPr algn="ctr" eaLnBrk="1" hangingPunct="1"/>
            <a:r>
              <a:rPr lang="en-US" sz="4400" dirty="0" smtClean="0">
                <a:latin typeface="Cooper Black" pitchFamily="18" charset="0"/>
              </a:rPr>
              <a:t>Important Dates</a:t>
            </a:r>
          </a:p>
        </p:txBody>
      </p:sp>
      <p:sp>
        <p:nvSpPr>
          <p:cNvPr id="23554" name="Rectangle 3"/>
          <p:cNvSpPr>
            <a:spLocks noGrp="1" noChangeArrowheads="1"/>
          </p:cNvSpPr>
          <p:nvPr>
            <p:ph idx="1"/>
          </p:nvPr>
        </p:nvSpPr>
        <p:spPr>
          <a:xfrm>
            <a:off x="228600" y="1447800"/>
            <a:ext cx="3962400" cy="5257800"/>
          </a:xfrm>
        </p:spPr>
        <p:txBody>
          <a:bodyPr>
            <a:normAutofit fontScale="47500" lnSpcReduction="20000"/>
          </a:bodyPr>
          <a:lstStyle/>
          <a:p>
            <a:pPr eaLnBrk="1" hangingPunct="1">
              <a:lnSpc>
                <a:spcPct val="90000"/>
              </a:lnSpc>
            </a:pPr>
            <a:r>
              <a:rPr lang="en-US" sz="3800" dirty="0" smtClean="0"/>
              <a:t>October 25 - Homecoming Game </a:t>
            </a:r>
          </a:p>
          <a:p>
            <a:pPr eaLnBrk="1" hangingPunct="1">
              <a:lnSpc>
                <a:spcPct val="90000"/>
              </a:lnSpc>
            </a:pPr>
            <a:r>
              <a:rPr lang="en-US" sz="3800" dirty="0" smtClean="0"/>
              <a:t>October 26 - Homecoming Dance </a:t>
            </a:r>
          </a:p>
          <a:p>
            <a:pPr eaLnBrk="1" hangingPunct="1">
              <a:lnSpc>
                <a:spcPct val="90000"/>
              </a:lnSpc>
            </a:pPr>
            <a:r>
              <a:rPr lang="en-US" sz="3800" dirty="0" smtClean="0"/>
              <a:t>November 22 – Senior Picnic  </a:t>
            </a:r>
          </a:p>
          <a:p>
            <a:pPr eaLnBrk="1" hangingPunct="1">
              <a:lnSpc>
                <a:spcPct val="90000"/>
              </a:lnSpc>
            </a:pPr>
            <a:r>
              <a:rPr lang="en-US" sz="3800" dirty="0" smtClean="0"/>
              <a:t>February 28 - Senior Breakfast </a:t>
            </a:r>
          </a:p>
          <a:p>
            <a:pPr eaLnBrk="1" hangingPunct="1">
              <a:lnSpc>
                <a:spcPct val="90000"/>
              </a:lnSpc>
            </a:pPr>
            <a:r>
              <a:rPr lang="en-US" sz="3800" dirty="0" smtClean="0"/>
              <a:t>April 26 – Grad Bash</a:t>
            </a:r>
          </a:p>
          <a:p>
            <a:pPr eaLnBrk="1" hangingPunct="1">
              <a:lnSpc>
                <a:spcPct val="90000"/>
              </a:lnSpc>
            </a:pPr>
            <a:r>
              <a:rPr lang="en-US" sz="3800" dirty="0" smtClean="0"/>
              <a:t>May 17 - Prom  </a:t>
            </a:r>
          </a:p>
          <a:p>
            <a:pPr eaLnBrk="1" hangingPunct="1">
              <a:lnSpc>
                <a:spcPct val="90000"/>
              </a:lnSpc>
            </a:pPr>
            <a:r>
              <a:rPr lang="en-US" sz="3800" dirty="0" smtClean="0"/>
              <a:t>May TBA - Graduation </a:t>
            </a:r>
          </a:p>
          <a:p>
            <a:pPr marL="36512" indent="0" eaLnBrk="1" hangingPunct="1">
              <a:lnSpc>
                <a:spcPct val="90000"/>
              </a:lnSpc>
              <a:buNone/>
            </a:pPr>
            <a:endParaRPr lang="en-US" sz="3800" dirty="0" smtClean="0"/>
          </a:p>
          <a:p>
            <a:pPr marL="36512" indent="0" eaLnBrk="1" hangingPunct="1">
              <a:lnSpc>
                <a:spcPct val="90000"/>
              </a:lnSpc>
              <a:buNone/>
            </a:pPr>
            <a:r>
              <a:rPr lang="en-US" sz="3800" dirty="0" smtClean="0">
                <a:latin typeface="Cooper Black" pitchFamily="18" charset="0"/>
              </a:rPr>
              <a:t>Important College Dates to Remember:</a:t>
            </a:r>
          </a:p>
          <a:p>
            <a:pPr eaLnBrk="1" hangingPunct="1">
              <a:lnSpc>
                <a:spcPct val="90000"/>
              </a:lnSpc>
            </a:pPr>
            <a:r>
              <a:rPr lang="en-US" sz="3800" dirty="0" smtClean="0"/>
              <a:t>October  </a:t>
            </a:r>
            <a:r>
              <a:rPr lang="en-US" sz="3800" dirty="0"/>
              <a:t>to  January - College Applications </a:t>
            </a:r>
            <a:r>
              <a:rPr lang="en-US" sz="3800" dirty="0" smtClean="0"/>
              <a:t>Due</a:t>
            </a:r>
          </a:p>
          <a:p>
            <a:pPr eaLnBrk="1" hangingPunct="1">
              <a:lnSpc>
                <a:spcPct val="90000"/>
              </a:lnSpc>
            </a:pPr>
            <a:r>
              <a:rPr lang="en-US" sz="3800" dirty="0" smtClean="0"/>
              <a:t>After </a:t>
            </a:r>
            <a:r>
              <a:rPr lang="en-US" sz="3800" dirty="0"/>
              <a:t>January 1 – Students eligible to apply for Financial Aid </a:t>
            </a:r>
          </a:p>
          <a:p>
            <a:pPr marL="36512" indent="0" eaLnBrk="1" hangingPunct="1">
              <a:lnSpc>
                <a:spcPct val="90000"/>
              </a:lnSpc>
              <a:buNone/>
            </a:pPr>
            <a:endParaRPr lang="en-US" sz="3800" dirty="0" smtClean="0"/>
          </a:p>
          <a:p>
            <a:pPr marL="36512" indent="0" eaLnBrk="1" hangingPunct="1">
              <a:lnSpc>
                <a:spcPct val="90000"/>
              </a:lnSpc>
              <a:buNone/>
            </a:pPr>
            <a:r>
              <a:rPr lang="en-US" sz="3800" dirty="0" smtClean="0">
                <a:latin typeface="Cooper Black" pitchFamily="18" charset="0"/>
              </a:rPr>
              <a:t>College Testing Dates:</a:t>
            </a:r>
            <a:endParaRPr lang="en-US" sz="3800" dirty="0">
              <a:latin typeface="Cooper Black" pitchFamily="18" charset="0"/>
            </a:endParaRPr>
          </a:p>
          <a:p>
            <a:pPr eaLnBrk="1" hangingPunct="1">
              <a:lnSpc>
                <a:spcPct val="90000"/>
              </a:lnSpc>
            </a:pPr>
            <a:r>
              <a:rPr lang="en-US" sz="3800" dirty="0" smtClean="0"/>
              <a:t>ACT: 9/21, 8/26, 12/14, 2/8, 4/12, 6/14 </a:t>
            </a:r>
          </a:p>
          <a:p>
            <a:pPr eaLnBrk="1" hangingPunct="1">
              <a:lnSpc>
                <a:spcPct val="90000"/>
              </a:lnSpc>
            </a:pPr>
            <a:r>
              <a:rPr lang="en-US" sz="3800" dirty="0" smtClean="0"/>
              <a:t>SAT: 10/5, 11/2, 12/7, 1/25, 3/8, 5/3, 6/7</a:t>
            </a:r>
          </a:p>
          <a:p>
            <a:pPr eaLnBrk="1" hangingPunct="1">
              <a:lnSpc>
                <a:spcPct val="90000"/>
              </a:lnSpc>
              <a:buFont typeface="Wingdings 2" pitchFamily="18" charset="2"/>
              <a:buNone/>
            </a:pPr>
            <a:endParaRPr lang="en-US" sz="1400" dirty="0" smtClean="0">
              <a:latin typeface="Comic Sans MS" pitchFamily="66" charset="0"/>
            </a:endParaRPr>
          </a:p>
          <a:p>
            <a:pPr eaLnBrk="1" hangingPunct="1">
              <a:lnSpc>
                <a:spcPct val="90000"/>
              </a:lnSpc>
            </a:pPr>
            <a:endParaRPr lang="en-US" sz="1400" dirty="0" smtClean="0">
              <a:latin typeface="Comic Sans MS" pitchFamily="66" charset="0"/>
            </a:endParaRPr>
          </a:p>
          <a:p>
            <a:pPr eaLnBrk="1" hangingPunct="1">
              <a:lnSpc>
                <a:spcPct val="90000"/>
              </a:lnSpc>
            </a:pPr>
            <a:endParaRPr lang="en-US" sz="1400" dirty="0" smtClean="0">
              <a:latin typeface="Comic Sans MS" pitchFamily="66" charset="0"/>
            </a:endParaRPr>
          </a:p>
          <a:p>
            <a:pPr eaLnBrk="1" hangingPunct="1">
              <a:lnSpc>
                <a:spcPct val="90000"/>
              </a:lnSpc>
            </a:pPr>
            <a:endParaRPr lang="en-US" sz="1400" dirty="0" smtClean="0">
              <a:latin typeface="Comic Sans MS" pitchFamily="66" charset="0"/>
            </a:endParaRPr>
          </a:p>
        </p:txBody>
      </p:sp>
      <p:cxnSp>
        <p:nvCxnSpPr>
          <p:cNvPr id="4" name="Straight Connector 3"/>
          <p:cNvCxnSpPr/>
          <p:nvPr/>
        </p:nvCxnSpPr>
        <p:spPr>
          <a:xfrm rot="5400000">
            <a:off x="1524000" y="-730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7" name="Rectangle 2"/>
          <p:cNvSpPr txBox="1">
            <a:spLocks noChangeArrowheads="1"/>
          </p:cNvSpPr>
          <p:nvPr/>
        </p:nvSpPr>
        <p:spPr bwMode="auto">
          <a:xfrm>
            <a:off x="4343400" y="12290"/>
            <a:ext cx="3810000" cy="1143000"/>
          </a:xfrm>
          <a:prstGeom prst="rect">
            <a:avLst/>
          </a:prstGeom>
          <a:noFill/>
          <a:ln w="9525">
            <a:noFill/>
            <a:miter lim="800000"/>
            <a:headEnd/>
            <a:tailEnd/>
          </a:ln>
        </p:spPr>
        <p:txBody>
          <a:bodyPr lIns="45720" rIns="45720" anchor="ctr"/>
          <a:lstStyle/>
          <a:p>
            <a:pPr algn="ctr">
              <a:defRPr/>
            </a:pPr>
            <a:r>
              <a:rPr lang="en-US" sz="4400" dirty="0" err="1">
                <a:latin typeface="Cooper Black" pitchFamily="18" charset="0"/>
                <a:ea typeface="+mj-ea"/>
                <a:cs typeface="+mj-cs"/>
              </a:rPr>
              <a:t>Fechas</a:t>
            </a:r>
            <a:r>
              <a:rPr lang="en-US" sz="4400" dirty="0">
                <a:latin typeface="Cooper Black" pitchFamily="18" charset="0"/>
                <a:ea typeface="+mj-ea"/>
                <a:cs typeface="+mj-cs"/>
              </a:rPr>
              <a:t> </a:t>
            </a:r>
            <a:r>
              <a:rPr lang="en-US" sz="4400" dirty="0" err="1">
                <a:latin typeface="Cooper Black" pitchFamily="18" charset="0"/>
                <a:ea typeface="+mj-ea"/>
                <a:cs typeface="+mj-cs"/>
              </a:rPr>
              <a:t>I</a:t>
            </a:r>
            <a:r>
              <a:rPr lang="en-US" sz="4400" dirty="0" err="1" smtClean="0">
                <a:latin typeface="Cooper Black" pitchFamily="18" charset="0"/>
                <a:ea typeface="+mj-ea"/>
                <a:cs typeface="+mj-cs"/>
              </a:rPr>
              <a:t>mportantes</a:t>
            </a:r>
            <a:endParaRPr lang="en-US" sz="4400" dirty="0">
              <a:latin typeface="Cooper Black" pitchFamily="18" charset="0"/>
              <a:ea typeface="+mj-ea"/>
              <a:cs typeface="+mj-cs"/>
            </a:endParaRPr>
          </a:p>
        </p:txBody>
      </p:sp>
      <p:sp>
        <p:nvSpPr>
          <p:cNvPr id="23558" name="Rectangle 3"/>
          <p:cNvSpPr txBox="1">
            <a:spLocks noChangeArrowheads="1"/>
          </p:cNvSpPr>
          <p:nvPr/>
        </p:nvSpPr>
        <p:spPr bwMode="auto">
          <a:xfrm>
            <a:off x="4375355" y="1219200"/>
            <a:ext cx="3962400" cy="5638800"/>
          </a:xfrm>
          <a:prstGeom prst="rect">
            <a:avLst/>
          </a:prstGeom>
          <a:noFill/>
          <a:ln w="9525">
            <a:noFill/>
            <a:miter lim="800000"/>
            <a:headEnd/>
            <a:tailEnd/>
          </a:ln>
        </p:spPr>
        <p:txBody>
          <a:bodyPr/>
          <a:lstStyle/>
          <a:p>
            <a:pPr marL="419100" indent="-382588">
              <a:lnSpc>
                <a:spcPct val="90000"/>
              </a:lnSpc>
              <a:spcBef>
                <a:spcPct val="20000"/>
              </a:spcBef>
              <a:buClr>
                <a:schemeClr val="accent1"/>
              </a:buClr>
              <a:buSzPct val="80000"/>
              <a:buFont typeface="Courier New" pitchFamily="49" charset="0"/>
              <a:buChar char="o"/>
            </a:pPr>
            <a:r>
              <a:rPr lang="es-ES" sz="1700" dirty="0" smtClean="0">
                <a:latin typeface="+mn-lt"/>
              </a:rPr>
              <a:t>Octubre 25– </a:t>
            </a:r>
            <a:r>
              <a:rPr lang="es-ES" sz="1700" dirty="0">
                <a:latin typeface="+mn-lt"/>
              </a:rPr>
              <a:t>Juego </a:t>
            </a:r>
          </a:p>
          <a:p>
            <a:pPr marL="419100" indent="-382588">
              <a:lnSpc>
                <a:spcPct val="90000"/>
              </a:lnSpc>
              <a:spcBef>
                <a:spcPct val="20000"/>
              </a:spcBef>
              <a:buClr>
                <a:schemeClr val="accent1"/>
              </a:buClr>
              <a:buSzPct val="80000"/>
              <a:buFont typeface="Courier New" pitchFamily="49" charset="0"/>
              <a:buChar char="o"/>
            </a:pPr>
            <a:r>
              <a:rPr lang="es-ES" sz="1700" dirty="0" smtClean="0">
                <a:latin typeface="+mn-lt"/>
              </a:rPr>
              <a:t>Octubre 26- </a:t>
            </a:r>
            <a:r>
              <a:rPr lang="es-ES" sz="1700" dirty="0">
                <a:latin typeface="+mn-lt"/>
              </a:rPr>
              <a:t>B</a:t>
            </a:r>
            <a:r>
              <a:rPr lang="es-ES" sz="1700" dirty="0" smtClean="0">
                <a:latin typeface="+mn-lt"/>
              </a:rPr>
              <a:t>aile </a:t>
            </a:r>
            <a:r>
              <a:rPr lang="es-ES" sz="1700" dirty="0">
                <a:latin typeface="+mn-lt"/>
              </a:rPr>
              <a:t>de </a:t>
            </a:r>
            <a:r>
              <a:rPr lang="es-ES" sz="1700" dirty="0" smtClean="0">
                <a:latin typeface="+mn-lt"/>
              </a:rPr>
              <a:t>bienvenida</a:t>
            </a:r>
            <a:endParaRPr lang="es-ES" sz="1700" dirty="0">
              <a:latin typeface="+mn-lt"/>
            </a:endParaRPr>
          </a:p>
          <a:p>
            <a:pPr marL="419100" indent="-382588">
              <a:lnSpc>
                <a:spcPct val="90000"/>
              </a:lnSpc>
              <a:spcBef>
                <a:spcPct val="20000"/>
              </a:spcBef>
              <a:buClr>
                <a:schemeClr val="accent1"/>
              </a:buClr>
              <a:buSzPct val="80000"/>
              <a:buFont typeface="Courier New" pitchFamily="49" charset="0"/>
              <a:buChar char="o"/>
            </a:pPr>
            <a:r>
              <a:rPr lang="es-ES" sz="1700" dirty="0" smtClean="0">
                <a:latin typeface="+mn-lt"/>
              </a:rPr>
              <a:t>Noviembre 22– </a:t>
            </a:r>
            <a:r>
              <a:rPr lang="es-ES" sz="1700" dirty="0">
                <a:latin typeface="+mn-lt"/>
              </a:rPr>
              <a:t>C</a:t>
            </a:r>
            <a:r>
              <a:rPr lang="es-ES" sz="1700" dirty="0" smtClean="0">
                <a:latin typeface="+mn-lt"/>
              </a:rPr>
              <a:t>omida </a:t>
            </a:r>
            <a:r>
              <a:rPr lang="es-ES" sz="1700" dirty="0">
                <a:latin typeface="+mn-lt"/>
              </a:rPr>
              <a:t>campestral </a:t>
            </a:r>
          </a:p>
          <a:p>
            <a:pPr marL="419100" indent="-382588">
              <a:lnSpc>
                <a:spcPct val="90000"/>
              </a:lnSpc>
              <a:spcBef>
                <a:spcPct val="20000"/>
              </a:spcBef>
              <a:buClr>
                <a:schemeClr val="accent1"/>
              </a:buClr>
              <a:buSzPct val="80000"/>
              <a:buFont typeface="Courier New" pitchFamily="49" charset="0"/>
              <a:buChar char="o"/>
            </a:pPr>
            <a:r>
              <a:rPr lang="es-ES" sz="1700" dirty="0" smtClean="0">
                <a:latin typeface="+mn-lt"/>
              </a:rPr>
              <a:t>Febrero 28- </a:t>
            </a:r>
            <a:r>
              <a:rPr lang="es-ES" sz="1700" dirty="0">
                <a:latin typeface="+mn-lt"/>
              </a:rPr>
              <a:t>Desayuno </a:t>
            </a:r>
          </a:p>
          <a:p>
            <a:pPr marL="419100" indent="-382588">
              <a:lnSpc>
                <a:spcPct val="90000"/>
              </a:lnSpc>
              <a:spcBef>
                <a:spcPct val="20000"/>
              </a:spcBef>
              <a:buClr>
                <a:schemeClr val="accent1"/>
              </a:buClr>
              <a:buSzPct val="80000"/>
              <a:buFont typeface="Courier New" pitchFamily="49" charset="0"/>
              <a:buChar char="o"/>
            </a:pPr>
            <a:r>
              <a:rPr lang="es-ES" sz="1700" dirty="0">
                <a:latin typeface="+mn-lt"/>
              </a:rPr>
              <a:t>Abril </a:t>
            </a:r>
            <a:r>
              <a:rPr lang="es-ES" sz="1700" dirty="0" smtClean="0">
                <a:latin typeface="+mn-lt"/>
              </a:rPr>
              <a:t>26– </a:t>
            </a:r>
            <a:r>
              <a:rPr lang="es-ES" sz="1700" dirty="0">
                <a:latin typeface="+mn-lt"/>
              </a:rPr>
              <a:t>Viaje de fin de ano </a:t>
            </a:r>
          </a:p>
          <a:p>
            <a:pPr marL="419100" indent="-382588">
              <a:lnSpc>
                <a:spcPct val="90000"/>
              </a:lnSpc>
              <a:spcBef>
                <a:spcPct val="20000"/>
              </a:spcBef>
              <a:buClr>
                <a:schemeClr val="accent1"/>
              </a:buClr>
              <a:buSzPct val="80000"/>
              <a:buFont typeface="Courier New" pitchFamily="49" charset="0"/>
              <a:buChar char="o"/>
            </a:pPr>
            <a:r>
              <a:rPr lang="es-ES" sz="1700" dirty="0">
                <a:latin typeface="+mn-lt"/>
              </a:rPr>
              <a:t>Mayo</a:t>
            </a:r>
            <a:r>
              <a:rPr lang="es-ES" sz="1700" dirty="0" smtClean="0">
                <a:latin typeface="+mn-lt"/>
              </a:rPr>
              <a:t> 17– </a:t>
            </a:r>
            <a:r>
              <a:rPr lang="es-ES" sz="1700" dirty="0">
                <a:latin typeface="+mn-lt"/>
              </a:rPr>
              <a:t>Fiesta de Prom </a:t>
            </a:r>
            <a:endParaRPr lang="es-ES" sz="1700" dirty="0" smtClean="0">
              <a:latin typeface="+mn-lt"/>
            </a:endParaRPr>
          </a:p>
          <a:p>
            <a:pPr marL="419100" indent="-382588">
              <a:lnSpc>
                <a:spcPct val="90000"/>
              </a:lnSpc>
              <a:spcBef>
                <a:spcPct val="20000"/>
              </a:spcBef>
              <a:buClr>
                <a:schemeClr val="accent1"/>
              </a:buClr>
              <a:buSzPct val="80000"/>
              <a:buFont typeface="Courier New" pitchFamily="49" charset="0"/>
              <a:buChar char="o"/>
            </a:pPr>
            <a:r>
              <a:rPr lang="es-ES" sz="1700" dirty="0" smtClean="0">
                <a:latin typeface="+mn-lt"/>
              </a:rPr>
              <a:t>Mayo  TBA – </a:t>
            </a:r>
            <a:r>
              <a:rPr lang="es-ES" sz="1700" dirty="0">
                <a:latin typeface="+mn-lt"/>
              </a:rPr>
              <a:t>Graduación </a:t>
            </a:r>
            <a:endParaRPr lang="es-ES" sz="1700" dirty="0" smtClean="0">
              <a:latin typeface="+mn-lt"/>
            </a:endParaRPr>
          </a:p>
          <a:p>
            <a:pPr marL="419100" indent="-382588">
              <a:lnSpc>
                <a:spcPct val="90000"/>
              </a:lnSpc>
              <a:spcBef>
                <a:spcPct val="20000"/>
              </a:spcBef>
              <a:buClr>
                <a:schemeClr val="accent1"/>
              </a:buClr>
              <a:buSzPct val="80000"/>
              <a:buFont typeface="Courier New" pitchFamily="49" charset="0"/>
              <a:buChar char="o"/>
            </a:pPr>
            <a:endParaRPr lang="es-ES" sz="1700" dirty="0">
              <a:latin typeface="+mn-lt"/>
            </a:endParaRPr>
          </a:p>
          <a:p>
            <a:pPr marL="36512">
              <a:lnSpc>
                <a:spcPct val="90000"/>
              </a:lnSpc>
              <a:spcBef>
                <a:spcPct val="20000"/>
              </a:spcBef>
              <a:buClr>
                <a:schemeClr val="accent1"/>
              </a:buClr>
              <a:buSzPct val="80000"/>
            </a:pPr>
            <a:r>
              <a:rPr lang="en-US" sz="1700" dirty="0">
                <a:latin typeface="Cooper Black" pitchFamily="18" charset="0"/>
              </a:rPr>
              <a:t>Important College Dates to Remember:</a:t>
            </a:r>
          </a:p>
          <a:p>
            <a:pPr marL="419100" indent="-382588">
              <a:lnSpc>
                <a:spcPct val="90000"/>
              </a:lnSpc>
              <a:spcBef>
                <a:spcPct val="20000"/>
              </a:spcBef>
              <a:buClr>
                <a:schemeClr val="accent1"/>
              </a:buClr>
              <a:buSzPct val="80000"/>
              <a:buFont typeface="Wingdings 2" pitchFamily="18" charset="2"/>
              <a:buChar char=""/>
            </a:pPr>
            <a:r>
              <a:rPr lang="es-ES" sz="1700" dirty="0" smtClean="0"/>
              <a:t>De </a:t>
            </a:r>
            <a:r>
              <a:rPr lang="es-ES" sz="1700" dirty="0"/>
              <a:t>Octubre a Enero – </a:t>
            </a:r>
            <a:r>
              <a:rPr lang="es-ES" sz="1700" dirty="0" smtClean="0"/>
              <a:t>Aplicaciones </a:t>
            </a:r>
            <a:r>
              <a:rPr lang="es-ES" sz="1700" dirty="0"/>
              <a:t>para la universidad tienen que ser enviadas </a:t>
            </a:r>
          </a:p>
          <a:p>
            <a:pPr marL="419100" indent="-382588">
              <a:lnSpc>
                <a:spcPct val="90000"/>
              </a:lnSpc>
              <a:spcBef>
                <a:spcPct val="20000"/>
              </a:spcBef>
              <a:buClr>
                <a:schemeClr val="accent1"/>
              </a:buClr>
              <a:buSzPct val="80000"/>
              <a:buFont typeface="Wingdings 2" pitchFamily="18" charset="2"/>
              <a:buChar char=""/>
            </a:pPr>
            <a:r>
              <a:rPr lang="es-ES" sz="1700" dirty="0"/>
              <a:t>Después de Enero 1 – </a:t>
            </a:r>
            <a:r>
              <a:rPr lang="es-ES" sz="1700" dirty="0" smtClean="0"/>
              <a:t>Estudiantes </a:t>
            </a:r>
            <a:r>
              <a:rPr lang="es-ES" sz="1700" dirty="0"/>
              <a:t>son elegible para ayuda </a:t>
            </a:r>
            <a:r>
              <a:rPr lang="es-ES" sz="1700" dirty="0" smtClean="0"/>
              <a:t>financiera </a:t>
            </a:r>
            <a:endParaRPr lang="es-ES" sz="1700" dirty="0"/>
          </a:p>
          <a:p>
            <a:pPr marL="419100" indent="-382588">
              <a:lnSpc>
                <a:spcPct val="90000"/>
              </a:lnSpc>
              <a:spcBef>
                <a:spcPct val="20000"/>
              </a:spcBef>
              <a:buClr>
                <a:schemeClr val="accent1"/>
              </a:buClr>
              <a:buSzPct val="80000"/>
              <a:buFont typeface="Wingdings 2" pitchFamily="18" charset="2"/>
              <a:buChar char=""/>
            </a:pPr>
            <a:endParaRPr lang="en-US" sz="1700" dirty="0">
              <a:latin typeface="Comic Sans MS" pitchFamily="66" charset="0"/>
            </a:endParaRPr>
          </a:p>
          <a:p>
            <a:pPr marL="36512" indent="0" eaLnBrk="1" hangingPunct="1">
              <a:lnSpc>
                <a:spcPct val="90000"/>
              </a:lnSpc>
              <a:buNone/>
            </a:pPr>
            <a:r>
              <a:rPr lang="en-US" sz="1700" dirty="0">
                <a:latin typeface="Cooper Black" pitchFamily="18" charset="0"/>
              </a:rPr>
              <a:t>College Testing </a:t>
            </a:r>
            <a:r>
              <a:rPr lang="en-US" sz="1700" dirty="0" smtClean="0">
                <a:latin typeface="Cooper Black" pitchFamily="18" charset="0"/>
              </a:rPr>
              <a:t>Dates:</a:t>
            </a:r>
          </a:p>
          <a:p>
            <a:pPr marL="274320" lvl="0" indent="-274320" fontAlgn="auto">
              <a:lnSpc>
                <a:spcPct val="90000"/>
              </a:lnSpc>
              <a:spcBef>
                <a:spcPts val="600"/>
              </a:spcBef>
              <a:spcAft>
                <a:spcPts val="0"/>
              </a:spcAft>
              <a:buClr>
                <a:srgbClr val="B13F9A"/>
              </a:buClr>
              <a:buSzPct val="73000"/>
              <a:buFont typeface="Wingdings 2"/>
              <a:buChar char=""/>
            </a:pPr>
            <a:r>
              <a:rPr lang="en-US" sz="1600" dirty="0">
                <a:solidFill>
                  <a:prstClr val="black"/>
                </a:solidFill>
                <a:latin typeface="Trebuchet MS"/>
              </a:rPr>
              <a:t>ACT: 9/21, 8/26, 12/14, 2/8, 4/12, 6/14 </a:t>
            </a:r>
          </a:p>
          <a:p>
            <a:pPr marL="274320" lvl="0" indent="-274320" fontAlgn="auto">
              <a:lnSpc>
                <a:spcPct val="90000"/>
              </a:lnSpc>
              <a:spcBef>
                <a:spcPts val="600"/>
              </a:spcBef>
              <a:spcAft>
                <a:spcPts val="0"/>
              </a:spcAft>
              <a:buClr>
                <a:srgbClr val="B13F9A"/>
              </a:buClr>
              <a:buSzPct val="73000"/>
              <a:buFont typeface="Wingdings 2"/>
              <a:buChar char=""/>
            </a:pPr>
            <a:r>
              <a:rPr lang="en-US" sz="1600" dirty="0">
                <a:solidFill>
                  <a:prstClr val="black"/>
                </a:solidFill>
                <a:latin typeface="Trebuchet MS"/>
              </a:rPr>
              <a:t>SAT: 10/5, 11/2, 12/7, 1/25, 3/8, 5/3, 6/7</a:t>
            </a:r>
          </a:p>
          <a:p>
            <a:pPr>
              <a:lnSpc>
                <a:spcPct val="90000"/>
              </a:lnSpc>
            </a:pPr>
            <a:endParaRPr lang="en-US" sz="1400" dirty="0" smtClean="0">
              <a:latin typeface="Comic Sans MS" pitchFamily="66" charset="0"/>
            </a:endParaRPr>
          </a:p>
          <a:p>
            <a:pPr marL="419100" indent="-382588">
              <a:lnSpc>
                <a:spcPct val="90000"/>
              </a:lnSpc>
              <a:spcBef>
                <a:spcPct val="20000"/>
              </a:spcBef>
              <a:buClr>
                <a:schemeClr val="accent1"/>
              </a:buClr>
              <a:buSzPct val="80000"/>
              <a:buFont typeface="Wingdings 2" pitchFamily="18" charset="2"/>
              <a:buChar char=""/>
            </a:pPr>
            <a:endParaRPr lang="en-US" sz="1400" dirty="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0" y="0"/>
            <a:ext cx="4343400" cy="1828800"/>
          </a:xfrm>
        </p:spPr>
        <p:txBody>
          <a:bodyPr>
            <a:noAutofit/>
          </a:bodyPr>
          <a:lstStyle/>
          <a:p>
            <a:pPr algn="ctr" eaLnBrk="1" hangingPunct="1"/>
            <a:r>
              <a:rPr lang="en-US" sz="3600" dirty="0" smtClean="0">
                <a:latin typeface="Cooper Black" pitchFamily="18" charset="0"/>
              </a:rPr>
              <a:t>College Information Presentations</a:t>
            </a:r>
          </a:p>
        </p:txBody>
      </p:sp>
      <p:sp>
        <p:nvSpPr>
          <p:cNvPr id="23554" name="Rectangle 3"/>
          <p:cNvSpPr>
            <a:spLocks noGrp="1" noChangeArrowheads="1"/>
          </p:cNvSpPr>
          <p:nvPr>
            <p:ph idx="1"/>
          </p:nvPr>
        </p:nvSpPr>
        <p:spPr>
          <a:xfrm>
            <a:off x="319548" y="1752600"/>
            <a:ext cx="3962400" cy="5105400"/>
          </a:xfrm>
        </p:spPr>
        <p:txBody>
          <a:bodyPr>
            <a:noAutofit/>
          </a:bodyPr>
          <a:lstStyle/>
          <a:p>
            <a:pPr eaLnBrk="1" hangingPunct="1">
              <a:lnSpc>
                <a:spcPct val="90000"/>
              </a:lnSpc>
            </a:pPr>
            <a:r>
              <a:rPr lang="en-US" sz="1800" dirty="0" smtClean="0"/>
              <a:t>September </a:t>
            </a:r>
            <a:r>
              <a:rPr lang="en-US" sz="1800" dirty="0"/>
              <a:t> </a:t>
            </a:r>
            <a:r>
              <a:rPr lang="en-US" sz="1800" dirty="0" smtClean="0"/>
              <a:t>17 </a:t>
            </a:r>
            <a:r>
              <a:rPr lang="en-US" sz="1600" dirty="0" smtClean="0"/>
              <a:t>(6:30 P.M.-7:30 P.M.)</a:t>
            </a:r>
          </a:p>
          <a:p>
            <a:pPr marL="0" indent="0" eaLnBrk="1" hangingPunct="1">
              <a:lnSpc>
                <a:spcPct val="90000"/>
              </a:lnSpc>
              <a:buNone/>
            </a:pPr>
            <a:r>
              <a:rPr lang="en-US" sz="1400" dirty="0" smtClean="0"/>
              <a:t>Location: John A. Ferguson Auditorium</a:t>
            </a:r>
          </a:p>
          <a:p>
            <a:pPr lvl="1" eaLnBrk="1" hangingPunct="1">
              <a:lnSpc>
                <a:spcPct val="90000"/>
              </a:lnSpc>
            </a:pPr>
            <a:r>
              <a:rPr lang="en-US" sz="1400" dirty="0" smtClean="0"/>
              <a:t>Resources Available</a:t>
            </a:r>
          </a:p>
          <a:p>
            <a:pPr lvl="1" eaLnBrk="1" hangingPunct="1">
              <a:lnSpc>
                <a:spcPct val="90000"/>
              </a:lnSpc>
            </a:pPr>
            <a:r>
              <a:rPr lang="en-US" sz="1400" dirty="0" smtClean="0"/>
              <a:t>College and University Options</a:t>
            </a:r>
          </a:p>
          <a:p>
            <a:pPr lvl="1" eaLnBrk="1" hangingPunct="1">
              <a:lnSpc>
                <a:spcPct val="90000"/>
              </a:lnSpc>
            </a:pPr>
            <a:r>
              <a:rPr lang="en-US" sz="1400" dirty="0" smtClean="0"/>
              <a:t>Applications</a:t>
            </a:r>
          </a:p>
          <a:p>
            <a:pPr lvl="1" eaLnBrk="1" hangingPunct="1">
              <a:lnSpc>
                <a:spcPct val="90000"/>
              </a:lnSpc>
            </a:pPr>
            <a:endParaRPr lang="en-US" sz="800" dirty="0"/>
          </a:p>
          <a:p>
            <a:pPr eaLnBrk="1" hangingPunct="1">
              <a:lnSpc>
                <a:spcPct val="90000"/>
              </a:lnSpc>
            </a:pPr>
            <a:r>
              <a:rPr lang="en-US" sz="1800" dirty="0" smtClean="0"/>
              <a:t>October </a:t>
            </a:r>
            <a:r>
              <a:rPr lang="en-US" sz="1800" dirty="0"/>
              <a:t> 8</a:t>
            </a:r>
            <a:r>
              <a:rPr lang="en-US" sz="1800" dirty="0" smtClean="0"/>
              <a:t> </a:t>
            </a:r>
            <a:r>
              <a:rPr lang="en-US" sz="1600" dirty="0" smtClean="0"/>
              <a:t>(6:30 P.M.-7:30 P.M.)</a:t>
            </a:r>
            <a:endParaRPr lang="en-US" sz="1800" dirty="0" smtClean="0"/>
          </a:p>
          <a:p>
            <a:pPr marL="0" lvl="0" indent="0">
              <a:lnSpc>
                <a:spcPct val="90000"/>
              </a:lnSpc>
              <a:buClr>
                <a:srgbClr val="D2533C"/>
              </a:buClr>
              <a:buNone/>
            </a:pPr>
            <a:r>
              <a:rPr lang="en-US" sz="1400" dirty="0">
                <a:solidFill>
                  <a:srgbClr val="292934"/>
                </a:solidFill>
              </a:rPr>
              <a:t>Location: John A. Ferguson </a:t>
            </a:r>
            <a:r>
              <a:rPr lang="en-US" sz="1400" dirty="0" smtClean="0">
                <a:solidFill>
                  <a:srgbClr val="292934"/>
                </a:solidFill>
              </a:rPr>
              <a:t>Auditorium</a:t>
            </a:r>
            <a:endParaRPr lang="en-US" sz="1800" dirty="0" smtClean="0"/>
          </a:p>
          <a:p>
            <a:pPr lvl="1" eaLnBrk="1" hangingPunct="1">
              <a:lnSpc>
                <a:spcPct val="90000"/>
              </a:lnSpc>
            </a:pPr>
            <a:r>
              <a:rPr lang="en-US" sz="1400" dirty="0" smtClean="0"/>
              <a:t>Application</a:t>
            </a:r>
          </a:p>
          <a:p>
            <a:pPr lvl="1" eaLnBrk="1" hangingPunct="1">
              <a:lnSpc>
                <a:spcPct val="90000"/>
              </a:lnSpc>
            </a:pPr>
            <a:r>
              <a:rPr lang="en-US" sz="1400" dirty="0" smtClean="0"/>
              <a:t>College Testing</a:t>
            </a:r>
          </a:p>
          <a:p>
            <a:pPr lvl="1" eaLnBrk="1" hangingPunct="1">
              <a:lnSpc>
                <a:spcPct val="90000"/>
              </a:lnSpc>
            </a:pPr>
            <a:r>
              <a:rPr lang="en-US" sz="1400" dirty="0" smtClean="0"/>
              <a:t>Earning College Credit in High School</a:t>
            </a:r>
          </a:p>
          <a:p>
            <a:pPr lvl="1" eaLnBrk="1" hangingPunct="1">
              <a:lnSpc>
                <a:spcPct val="90000"/>
              </a:lnSpc>
            </a:pPr>
            <a:endParaRPr lang="en-US" sz="1400" dirty="0" smtClean="0"/>
          </a:p>
          <a:p>
            <a:pPr>
              <a:lnSpc>
                <a:spcPct val="90000"/>
              </a:lnSpc>
            </a:pPr>
            <a:r>
              <a:rPr lang="en-US" sz="1700" dirty="0" smtClean="0"/>
              <a:t>October 30 College Fair </a:t>
            </a:r>
            <a:r>
              <a:rPr lang="en-US" sz="1400" dirty="0" smtClean="0"/>
              <a:t>(6:00 P.M.-8:00 P.M.)</a:t>
            </a:r>
          </a:p>
          <a:p>
            <a:pPr marL="0" indent="0">
              <a:lnSpc>
                <a:spcPct val="90000"/>
              </a:lnSpc>
              <a:buNone/>
            </a:pPr>
            <a:r>
              <a:rPr lang="en-US" sz="1400" dirty="0" smtClean="0"/>
              <a:t>Location: Felix Varela Gymnasium</a:t>
            </a:r>
          </a:p>
          <a:p>
            <a:pPr marL="0" indent="0">
              <a:lnSpc>
                <a:spcPct val="90000"/>
              </a:lnSpc>
              <a:buNone/>
            </a:pPr>
            <a:endParaRPr lang="en-US" sz="1400" dirty="0" smtClean="0"/>
          </a:p>
          <a:p>
            <a:pPr>
              <a:lnSpc>
                <a:spcPct val="90000"/>
              </a:lnSpc>
            </a:pPr>
            <a:r>
              <a:rPr lang="en-US" sz="1800" dirty="0" smtClean="0"/>
              <a:t>November 19 (6:30 P.M.-7:30)</a:t>
            </a:r>
          </a:p>
          <a:p>
            <a:pPr marL="0" lvl="0" indent="0">
              <a:lnSpc>
                <a:spcPct val="90000"/>
              </a:lnSpc>
              <a:buClr>
                <a:srgbClr val="D2533C"/>
              </a:buClr>
              <a:buNone/>
            </a:pPr>
            <a:r>
              <a:rPr lang="en-US" sz="1400" dirty="0">
                <a:solidFill>
                  <a:srgbClr val="292934"/>
                </a:solidFill>
              </a:rPr>
              <a:t>Location: John A. Ferguson </a:t>
            </a:r>
            <a:r>
              <a:rPr lang="en-US" sz="1400" dirty="0" smtClean="0">
                <a:solidFill>
                  <a:srgbClr val="292934"/>
                </a:solidFill>
              </a:rPr>
              <a:t>Auditorium</a:t>
            </a:r>
            <a:endParaRPr lang="en-US" sz="1800" dirty="0" smtClean="0"/>
          </a:p>
          <a:p>
            <a:pPr lvl="1" eaLnBrk="1" hangingPunct="1">
              <a:lnSpc>
                <a:spcPct val="90000"/>
              </a:lnSpc>
            </a:pPr>
            <a:r>
              <a:rPr lang="en-US" sz="1400" dirty="0" smtClean="0"/>
              <a:t>Financial Aid</a:t>
            </a:r>
          </a:p>
          <a:p>
            <a:pPr eaLnBrk="1" hangingPunct="1">
              <a:lnSpc>
                <a:spcPct val="90000"/>
              </a:lnSpc>
            </a:pPr>
            <a:endParaRPr lang="en-US" sz="1600" dirty="0" smtClean="0"/>
          </a:p>
        </p:txBody>
      </p:sp>
      <p:cxnSp>
        <p:nvCxnSpPr>
          <p:cNvPr id="4" name="Straight Connector 3"/>
          <p:cNvCxnSpPr/>
          <p:nvPr/>
        </p:nvCxnSpPr>
        <p:spPr>
          <a:xfrm rot="5400000">
            <a:off x="1524000" y="3619500"/>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7" name="Rectangle 2"/>
          <p:cNvSpPr txBox="1">
            <a:spLocks noChangeArrowheads="1"/>
          </p:cNvSpPr>
          <p:nvPr/>
        </p:nvSpPr>
        <p:spPr bwMode="auto">
          <a:xfrm>
            <a:off x="4038600" y="228600"/>
            <a:ext cx="4419600" cy="1143000"/>
          </a:xfrm>
          <a:prstGeom prst="rect">
            <a:avLst/>
          </a:prstGeom>
          <a:noFill/>
          <a:ln w="9525">
            <a:noFill/>
            <a:miter lim="800000"/>
            <a:headEnd/>
            <a:tailEnd/>
          </a:ln>
        </p:spPr>
        <p:txBody>
          <a:bodyPr lIns="45720" rIns="45720" anchor="ctr"/>
          <a:lstStyle/>
          <a:p>
            <a:pPr algn="ctr">
              <a:defRPr/>
            </a:pPr>
            <a:r>
              <a:rPr lang="en-US" sz="4400" dirty="0" err="1" smtClean="0">
                <a:latin typeface="Cooper Black" pitchFamily="18" charset="0"/>
                <a:ea typeface="+mj-ea"/>
                <a:cs typeface="+mj-cs"/>
              </a:rPr>
              <a:t>Informacion</a:t>
            </a:r>
            <a:r>
              <a:rPr lang="en-US" sz="4400" dirty="0" smtClean="0">
                <a:latin typeface="Cooper Black" pitchFamily="18" charset="0"/>
                <a:ea typeface="+mj-ea"/>
                <a:cs typeface="+mj-cs"/>
              </a:rPr>
              <a:t> </a:t>
            </a:r>
          </a:p>
          <a:p>
            <a:pPr algn="ctr">
              <a:defRPr/>
            </a:pPr>
            <a:r>
              <a:rPr lang="en-US" sz="4400" dirty="0" smtClean="0">
                <a:latin typeface="Cooper Black" pitchFamily="18" charset="0"/>
                <a:ea typeface="+mj-ea"/>
                <a:cs typeface="+mj-cs"/>
              </a:rPr>
              <a:t>de </a:t>
            </a:r>
            <a:r>
              <a:rPr lang="en-US" sz="4400" dirty="0" err="1" smtClean="0">
                <a:latin typeface="Cooper Black" pitchFamily="18" charset="0"/>
                <a:ea typeface="+mj-ea"/>
                <a:cs typeface="+mj-cs"/>
              </a:rPr>
              <a:t>colegio</a:t>
            </a:r>
            <a:endParaRPr lang="en-US" sz="4400" dirty="0">
              <a:latin typeface="Cooper Black" pitchFamily="18" charset="0"/>
              <a:ea typeface="+mj-ea"/>
              <a:cs typeface="+mj-cs"/>
            </a:endParaRPr>
          </a:p>
        </p:txBody>
      </p:sp>
      <p:sp>
        <p:nvSpPr>
          <p:cNvPr id="23558" name="Rectangle 3"/>
          <p:cNvSpPr txBox="1">
            <a:spLocks noChangeArrowheads="1"/>
          </p:cNvSpPr>
          <p:nvPr/>
        </p:nvSpPr>
        <p:spPr bwMode="auto">
          <a:xfrm>
            <a:off x="4306529" y="1394618"/>
            <a:ext cx="3962400" cy="5463382"/>
          </a:xfrm>
          <a:prstGeom prst="rect">
            <a:avLst/>
          </a:prstGeom>
          <a:noFill/>
          <a:ln w="9525">
            <a:noFill/>
            <a:miter lim="800000"/>
            <a:headEnd/>
            <a:tailEnd/>
          </a:ln>
        </p:spPr>
        <p:txBody>
          <a:bodyPr/>
          <a:lstStyle/>
          <a:p>
            <a:pPr marL="419100" indent="-382588">
              <a:lnSpc>
                <a:spcPct val="90000"/>
              </a:lnSpc>
              <a:spcBef>
                <a:spcPct val="20000"/>
              </a:spcBef>
              <a:buClr>
                <a:schemeClr val="tx2"/>
              </a:buClr>
              <a:buSzPct val="80000"/>
              <a:buFont typeface="Wingdings" pitchFamily="2" charset="2"/>
              <a:buChar char="v"/>
            </a:pPr>
            <a:r>
              <a:rPr lang="es-ES_tradnl" sz="1800" dirty="0" smtClean="0">
                <a:latin typeface="+mn-lt"/>
              </a:rPr>
              <a:t>17 </a:t>
            </a:r>
            <a:r>
              <a:rPr lang="es-ES_tradnl" sz="1800" dirty="0">
                <a:latin typeface="+mn-lt"/>
              </a:rPr>
              <a:t>de septiembre </a:t>
            </a:r>
            <a:r>
              <a:rPr lang="es-ES_tradnl" sz="1800" dirty="0" smtClean="0">
                <a:latin typeface="+mn-lt"/>
              </a:rPr>
              <a:t>(6:30-7:30pm)</a:t>
            </a:r>
          </a:p>
          <a:p>
            <a:pPr marL="36512">
              <a:lnSpc>
                <a:spcPct val="90000"/>
              </a:lnSpc>
              <a:spcBef>
                <a:spcPct val="20000"/>
              </a:spcBef>
              <a:buClr>
                <a:schemeClr val="tx2"/>
              </a:buClr>
              <a:buSzPct val="80000"/>
            </a:pPr>
            <a:r>
              <a:rPr lang="es-ES_tradnl" sz="1400" dirty="0" smtClean="0">
                <a:latin typeface="+mn-lt"/>
              </a:rPr>
              <a:t>Lugar: John A. </a:t>
            </a:r>
            <a:r>
              <a:rPr lang="es-ES_tradnl" sz="1400" dirty="0" err="1" smtClean="0">
                <a:latin typeface="+mn-lt"/>
              </a:rPr>
              <a:t>Ferguson</a:t>
            </a:r>
            <a:r>
              <a:rPr lang="es-ES_tradnl" sz="1400" dirty="0" smtClean="0">
                <a:latin typeface="+mn-lt"/>
              </a:rPr>
              <a:t> </a:t>
            </a:r>
            <a:r>
              <a:rPr lang="es-ES_tradnl" sz="1400" dirty="0" err="1" smtClean="0">
                <a:latin typeface="+mn-lt"/>
              </a:rPr>
              <a:t>Auditorium</a:t>
            </a:r>
            <a:endParaRPr lang="es-ES_tradnl" sz="1400" dirty="0">
              <a:latin typeface="+mn-lt"/>
            </a:endParaRPr>
          </a:p>
          <a:p>
            <a:pPr marL="419100" indent="-382588">
              <a:lnSpc>
                <a:spcPct val="90000"/>
              </a:lnSpc>
              <a:spcBef>
                <a:spcPct val="20000"/>
              </a:spcBef>
              <a:buClr>
                <a:schemeClr val="accent1"/>
              </a:buClr>
              <a:buSzPct val="80000"/>
              <a:buFont typeface="Courier New" pitchFamily="49" charset="0"/>
              <a:buChar char="o"/>
            </a:pPr>
            <a:r>
              <a:rPr lang="es-ES_tradnl" sz="1600" dirty="0">
                <a:latin typeface="+mn-lt"/>
              </a:rPr>
              <a:t>Recursos Disponible</a:t>
            </a:r>
          </a:p>
          <a:p>
            <a:pPr marL="419100" indent="-382588">
              <a:lnSpc>
                <a:spcPct val="90000"/>
              </a:lnSpc>
              <a:spcBef>
                <a:spcPct val="20000"/>
              </a:spcBef>
              <a:buClr>
                <a:schemeClr val="accent1"/>
              </a:buClr>
              <a:buSzPct val="80000"/>
              <a:buFont typeface="Courier New" pitchFamily="49" charset="0"/>
              <a:buChar char="o"/>
            </a:pPr>
            <a:r>
              <a:rPr lang="es-ES_tradnl" sz="1600" dirty="0">
                <a:latin typeface="+mn-lt"/>
              </a:rPr>
              <a:t>Aplicaciones para </a:t>
            </a:r>
            <a:r>
              <a:rPr lang="es-ES_tradnl" sz="1600" dirty="0" smtClean="0">
                <a:latin typeface="+mn-lt"/>
              </a:rPr>
              <a:t>universidad</a:t>
            </a:r>
            <a:endParaRPr lang="es-ES_tradnl" sz="1600" dirty="0">
              <a:latin typeface="+mn-lt"/>
            </a:endParaRPr>
          </a:p>
          <a:p>
            <a:pPr marL="419100" indent="-382588">
              <a:lnSpc>
                <a:spcPct val="90000"/>
              </a:lnSpc>
              <a:spcBef>
                <a:spcPct val="20000"/>
              </a:spcBef>
              <a:buClr>
                <a:schemeClr val="accent1"/>
              </a:buClr>
              <a:buSzPct val="80000"/>
              <a:buFont typeface="Courier New" pitchFamily="49" charset="0"/>
              <a:buChar char="o"/>
            </a:pPr>
            <a:endParaRPr lang="es-ES_tradnl" sz="1800" dirty="0">
              <a:latin typeface="+mn-lt"/>
            </a:endParaRPr>
          </a:p>
          <a:p>
            <a:pPr marL="419100" indent="-382588">
              <a:lnSpc>
                <a:spcPct val="90000"/>
              </a:lnSpc>
              <a:spcBef>
                <a:spcPct val="20000"/>
              </a:spcBef>
              <a:buClr>
                <a:schemeClr val="tx2"/>
              </a:buClr>
              <a:buSzPct val="80000"/>
              <a:buFont typeface="Wingdings" pitchFamily="2" charset="2"/>
              <a:buChar char="v"/>
            </a:pPr>
            <a:r>
              <a:rPr lang="es-ES_tradnl" sz="1800" dirty="0" smtClean="0">
                <a:latin typeface="+mn-lt"/>
              </a:rPr>
              <a:t>8 de </a:t>
            </a:r>
            <a:r>
              <a:rPr lang="es-ES_tradnl" sz="1800" dirty="0">
                <a:latin typeface="+mn-lt"/>
              </a:rPr>
              <a:t>octubre </a:t>
            </a:r>
            <a:r>
              <a:rPr lang="es-ES_tradnl" sz="1800" dirty="0" smtClean="0">
                <a:latin typeface="+mn-lt"/>
              </a:rPr>
              <a:t>(6:30-7:30 </a:t>
            </a:r>
            <a:r>
              <a:rPr lang="es-ES_tradnl" sz="1800" dirty="0">
                <a:latin typeface="+mn-lt"/>
              </a:rPr>
              <a:t>pm</a:t>
            </a:r>
            <a:r>
              <a:rPr lang="es-ES_tradnl" sz="1800" dirty="0" smtClean="0">
                <a:latin typeface="+mn-lt"/>
              </a:rPr>
              <a:t>)</a:t>
            </a:r>
          </a:p>
          <a:p>
            <a:pPr marL="36512" lvl="0">
              <a:lnSpc>
                <a:spcPct val="90000"/>
              </a:lnSpc>
              <a:spcBef>
                <a:spcPct val="20000"/>
              </a:spcBef>
              <a:buClr>
                <a:srgbClr val="D2533C"/>
              </a:buClr>
              <a:buSzPct val="80000"/>
            </a:pPr>
            <a:r>
              <a:rPr lang="es-ES_tradnl" sz="1400" dirty="0">
                <a:solidFill>
                  <a:srgbClr val="292934"/>
                </a:solidFill>
                <a:latin typeface="Trebuchet MS"/>
              </a:rPr>
              <a:t>Lugar: John A. </a:t>
            </a:r>
            <a:r>
              <a:rPr lang="es-ES_tradnl" sz="1400" dirty="0" err="1">
                <a:solidFill>
                  <a:srgbClr val="292934"/>
                </a:solidFill>
                <a:latin typeface="Trebuchet MS"/>
              </a:rPr>
              <a:t>Ferguson</a:t>
            </a:r>
            <a:r>
              <a:rPr lang="es-ES_tradnl" sz="1400" dirty="0">
                <a:solidFill>
                  <a:srgbClr val="292934"/>
                </a:solidFill>
                <a:latin typeface="Trebuchet MS"/>
              </a:rPr>
              <a:t> </a:t>
            </a:r>
            <a:r>
              <a:rPr lang="es-ES_tradnl" sz="1400" dirty="0" err="1" smtClean="0">
                <a:solidFill>
                  <a:srgbClr val="292934"/>
                </a:solidFill>
                <a:latin typeface="Trebuchet MS"/>
              </a:rPr>
              <a:t>Auditorium</a:t>
            </a:r>
            <a:endParaRPr lang="es-ES_tradnl" sz="1800" dirty="0">
              <a:latin typeface="+mn-lt"/>
            </a:endParaRPr>
          </a:p>
          <a:p>
            <a:pPr marL="419100" indent="-382588">
              <a:lnSpc>
                <a:spcPct val="90000"/>
              </a:lnSpc>
              <a:spcBef>
                <a:spcPct val="20000"/>
              </a:spcBef>
              <a:buClr>
                <a:schemeClr val="accent1"/>
              </a:buClr>
              <a:buSzPct val="80000"/>
              <a:buFont typeface="Courier New" pitchFamily="49" charset="0"/>
              <a:buChar char="o"/>
            </a:pPr>
            <a:r>
              <a:rPr lang="es-ES_tradnl" sz="1600" dirty="0" err="1" smtClean="0">
                <a:latin typeface="+mn-lt"/>
              </a:rPr>
              <a:t>Applicacion</a:t>
            </a:r>
            <a:r>
              <a:rPr lang="es-ES_tradnl" sz="1600" dirty="0" smtClean="0">
                <a:latin typeface="+mn-lt"/>
              </a:rPr>
              <a:t> </a:t>
            </a:r>
            <a:endParaRPr lang="es-ES_tradnl" sz="1600" dirty="0">
              <a:latin typeface="+mn-lt"/>
            </a:endParaRPr>
          </a:p>
          <a:p>
            <a:pPr marL="419100" indent="-382588">
              <a:lnSpc>
                <a:spcPct val="90000"/>
              </a:lnSpc>
              <a:spcBef>
                <a:spcPct val="20000"/>
              </a:spcBef>
              <a:buClr>
                <a:schemeClr val="accent1"/>
              </a:buClr>
              <a:buSzPct val="80000"/>
              <a:buFont typeface="Courier New" pitchFamily="49" charset="0"/>
              <a:buChar char="o"/>
            </a:pPr>
            <a:r>
              <a:rPr lang="es-ES_tradnl" sz="1600" dirty="0">
                <a:latin typeface="+mn-lt"/>
              </a:rPr>
              <a:t>Exámenes para colegio</a:t>
            </a:r>
          </a:p>
          <a:p>
            <a:pPr marL="419100" indent="-382588">
              <a:lnSpc>
                <a:spcPct val="90000"/>
              </a:lnSpc>
              <a:spcBef>
                <a:spcPct val="20000"/>
              </a:spcBef>
              <a:buClr>
                <a:schemeClr val="accent1"/>
              </a:buClr>
              <a:buSzPct val="80000"/>
              <a:buFont typeface="Courier New" pitchFamily="49" charset="0"/>
              <a:buChar char="o"/>
            </a:pPr>
            <a:r>
              <a:rPr lang="es-ES_tradnl" sz="1600" dirty="0">
                <a:latin typeface="+mn-lt"/>
              </a:rPr>
              <a:t>Crédito de universidad en colegio secundario</a:t>
            </a:r>
          </a:p>
          <a:p>
            <a:pPr marL="419100" indent="-382588">
              <a:lnSpc>
                <a:spcPct val="90000"/>
              </a:lnSpc>
              <a:spcBef>
                <a:spcPct val="20000"/>
              </a:spcBef>
              <a:buClr>
                <a:schemeClr val="accent1"/>
              </a:buClr>
              <a:buSzPct val="80000"/>
              <a:buFont typeface="Courier New" pitchFamily="49" charset="0"/>
              <a:buChar char="o"/>
            </a:pPr>
            <a:endParaRPr lang="es-ES_tradnl" sz="1800" dirty="0">
              <a:latin typeface="+mn-lt"/>
            </a:endParaRPr>
          </a:p>
          <a:p>
            <a:pPr marL="419100" indent="-382588">
              <a:lnSpc>
                <a:spcPct val="90000"/>
              </a:lnSpc>
              <a:spcBef>
                <a:spcPct val="20000"/>
              </a:spcBef>
              <a:buClr>
                <a:schemeClr val="tx2"/>
              </a:buClr>
              <a:buSzPct val="80000"/>
              <a:buFont typeface="Wingdings" pitchFamily="2" charset="2"/>
              <a:buChar char="v"/>
            </a:pPr>
            <a:r>
              <a:rPr lang="es-ES_tradnl" sz="1800" dirty="0" smtClean="0">
                <a:latin typeface="+mn-lt"/>
              </a:rPr>
              <a:t>30 de octubre</a:t>
            </a:r>
            <a:r>
              <a:rPr lang="es-ES_tradnl" sz="1800" dirty="0">
                <a:latin typeface="+mn-lt"/>
              </a:rPr>
              <a:t>. Feria de </a:t>
            </a:r>
            <a:r>
              <a:rPr lang="es-ES_tradnl" sz="1800" dirty="0" smtClean="0">
                <a:latin typeface="+mn-lt"/>
              </a:rPr>
              <a:t>Universidades (6:00 P.M.- 8:00 p.m.)</a:t>
            </a:r>
          </a:p>
          <a:p>
            <a:pPr marL="36512">
              <a:lnSpc>
                <a:spcPct val="90000"/>
              </a:lnSpc>
              <a:spcBef>
                <a:spcPct val="20000"/>
              </a:spcBef>
              <a:buClr>
                <a:schemeClr val="tx2"/>
              </a:buClr>
              <a:buSzPct val="80000"/>
            </a:pPr>
            <a:r>
              <a:rPr lang="es-ES_tradnl" sz="1400" dirty="0" smtClean="0">
                <a:latin typeface="+mn-lt"/>
              </a:rPr>
              <a:t>Lugar: </a:t>
            </a:r>
            <a:r>
              <a:rPr lang="es-ES_tradnl" sz="1400" dirty="0" err="1" smtClean="0">
                <a:latin typeface="+mn-lt"/>
              </a:rPr>
              <a:t>Felix</a:t>
            </a:r>
            <a:r>
              <a:rPr lang="es-ES_tradnl" sz="1400" dirty="0" smtClean="0">
                <a:latin typeface="+mn-lt"/>
              </a:rPr>
              <a:t> Varela </a:t>
            </a:r>
            <a:r>
              <a:rPr lang="es-ES_tradnl" sz="1400" dirty="0" err="1" smtClean="0">
                <a:latin typeface="+mn-lt"/>
              </a:rPr>
              <a:t>Gymnacio</a:t>
            </a:r>
            <a:r>
              <a:rPr lang="es-ES_tradnl" sz="1400" dirty="0" smtClean="0">
                <a:latin typeface="+mn-lt"/>
              </a:rPr>
              <a:t> </a:t>
            </a:r>
            <a:endParaRPr lang="es-ES_tradnl" sz="1400" dirty="0">
              <a:latin typeface="+mn-lt"/>
            </a:endParaRPr>
          </a:p>
          <a:p>
            <a:pPr marL="419100" indent="-382588">
              <a:lnSpc>
                <a:spcPct val="90000"/>
              </a:lnSpc>
              <a:spcBef>
                <a:spcPct val="20000"/>
              </a:spcBef>
              <a:buClr>
                <a:schemeClr val="accent1"/>
              </a:buClr>
              <a:buSzPct val="80000"/>
              <a:buFont typeface="Courier New" pitchFamily="49" charset="0"/>
              <a:buChar char="o"/>
            </a:pPr>
            <a:endParaRPr lang="es-ES_tradnl" sz="1800" dirty="0">
              <a:latin typeface="+mn-lt"/>
            </a:endParaRPr>
          </a:p>
          <a:p>
            <a:pPr marL="419100" indent="-382588">
              <a:lnSpc>
                <a:spcPct val="90000"/>
              </a:lnSpc>
              <a:spcBef>
                <a:spcPct val="20000"/>
              </a:spcBef>
              <a:buClr>
                <a:schemeClr val="tx2"/>
              </a:buClr>
              <a:buSzPct val="80000"/>
              <a:buFont typeface="Wingdings" pitchFamily="2" charset="2"/>
              <a:buChar char="v"/>
            </a:pPr>
            <a:r>
              <a:rPr lang="es-ES_tradnl" sz="1800" dirty="0">
                <a:latin typeface="+mn-lt"/>
              </a:rPr>
              <a:t>Noviembre </a:t>
            </a:r>
            <a:r>
              <a:rPr lang="es-ES_tradnl" sz="1800" dirty="0" smtClean="0">
                <a:latin typeface="+mn-lt"/>
              </a:rPr>
              <a:t>19 (6:30-7:30 </a:t>
            </a:r>
            <a:r>
              <a:rPr lang="es-ES_tradnl" sz="1800" dirty="0">
                <a:latin typeface="+mn-lt"/>
              </a:rPr>
              <a:t>pm</a:t>
            </a:r>
            <a:r>
              <a:rPr lang="es-ES_tradnl" sz="1800" dirty="0" smtClean="0">
                <a:latin typeface="+mn-lt"/>
              </a:rPr>
              <a:t>)</a:t>
            </a:r>
          </a:p>
          <a:p>
            <a:pPr marL="36512" lvl="0">
              <a:lnSpc>
                <a:spcPct val="90000"/>
              </a:lnSpc>
              <a:spcBef>
                <a:spcPct val="20000"/>
              </a:spcBef>
              <a:buClr>
                <a:srgbClr val="D2533C"/>
              </a:buClr>
              <a:buSzPct val="80000"/>
            </a:pPr>
            <a:r>
              <a:rPr lang="es-ES_tradnl" sz="1400" dirty="0">
                <a:solidFill>
                  <a:srgbClr val="292934"/>
                </a:solidFill>
                <a:latin typeface="Trebuchet MS"/>
              </a:rPr>
              <a:t>Lugar: John A. </a:t>
            </a:r>
            <a:r>
              <a:rPr lang="es-ES_tradnl" sz="1400" dirty="0" err="1">
                <a:solidFill>
                  <a:srgbClr val="292934"/>
                </a:solidFill>
                <a:latin typeface="Trebuchet MS"/>
              </a:rPr>
              <a:t>Ferguson</a:t>
            </a:r>
            <a:r>
              <a:rPr lang="es-ES_tradnl" sz="1400" dirty="0">
                <a:solidFill>
                  <a:srgbClr val="292934"/>
                </a:solidFill>
                <a:latin typeface="Trebuchet MS"/>
              </a:rPr>
              <a:t> </a:t>
            </a:r>
            <a:r>
              <a:rPr lang="es-ES_tradnl" sz="1400" dirty="0" err="1" smtClean="0">
                <a:solidFill>
                  <a:srgbClr val="292934"/>
                </a:solidFill>
                <a:latin typeface="Trebuchet MS"/>
              </a:rPr>
              <a:t>Auditorium</a:t>
            </a:r>
            <a:endParaRPr lang="es-ES_tradnl" sz="1800" dirty="0">
              <a:latin typeface="+mn-lt"/>
            </a:endParaRPr>
          </a:p>
          <a:p>
            <a:pPr marL="419100" indent="-382588">
              <a:lnSpc>
                <a:spcPct val="90000"/>
              </a:lnSpc>
              <a:spcBef>
                <a:spcPct val="20000"/>
              </a:spcBef>
              <a:buClr>
                <a:schemeClr val="accent1"/>
              </a:buClr>
              <a:buSzPct val="80000"/>
              <a:buFont typeface="Courier New" pitchFamily="49" charset="0"/>
              <a:buChar char="o"/>
            </a:pPr>
            <a:r>
              <a:rPr lang="es-ES_tradnl" sz="1600" dirty="0" smtClean="0">
                <a:latin typeface="+mn-lt"/>
              </a:rPr>
              <a:t>Ayuda financiera</a:t>
            </a:r>
            <a:endParaRPr lang="es-ES_tradnl" sz="1600" dirty="0">
              <a:latin typeface="+mn-lt"/>
            </a:endParaRPr>
          </a:p>
        </p:txBody>
      </p:sp>
    </p:spTree>
    <p:extLst>
      <p:ext uri="{BB962C8B-B14F-4D97-AF65-F5344CB8AC3E}">
        <p14:creationId xmlns:p14="http://schemas.microsoft.com/office/powerpoint/2010/main" val="836743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41960" y="2057400"/>
            <a:ext cx="3520440" cy="4525963"/>
          </a:xfrm>
        </p:spPr>
        <p:txBody>
          <a:bodyPr>
            <a:normAutofit fontScale="92500" lnSpcReduction="10000"/>
          </a:bodyPr>
          <a:lstStyle/>
          <a:p>
            <a:r>
              <a:rPr lang="en-US" dirty="0" smtClean="0"/>
              <a:t>Alvaro Perez </a:t>
            </a:r>
          </a:p>
          <a:p>
            <a:r>
              <a:rPr lang="en-US" dirty="0" smtClean="0"/>
              <a:t>Email: </a:t>
            </a:r>
            <a:r>
              <a:rPr lang="en-US" dirty="0" smtClean="0">
                <a:hlinkClick r:id="rId2"/>
              </a:rPr>
              <a:t>alvarop@uaspire.org</a:t>
            </a:r>
            <a:endParaRPr lang="en-US" dirty="0" smtClean="0"/>
          </a:p>
          <a:p>
            <a:r>
              <a:rPr lang="en-US" dirty="0" smtClean="0"/>
              <a:t>Located: in </a:t>
            </a:r>
            <a:r>
              <a:rPr lang="en-US" smtClean="0"/>
              <a:t>room </a:t>
            </a:r>
            <a:r>
              <a:rPr lang="en-US" smtClean="0"/>
              <a:t>1013C</a:t>
            </a:r>
            <a:endParaRPr lang="en-US" dirty="0" smtClean="0"/>
          </a:p>
          <a:p>
            <a:r>
              <a:rPr lang="en-US" dirty="0" smtClean="0"/>
              <a:t>(Starting September 11) Availability: Wednesday, Thursday, and Fridays. </a:t>
            </a:r>
            <a:endParaRPr lang="en-US" dirty="0"/>
          </a:p>
        </p:txBody>
      </p:sp>
      <p:sp>
        <p:nvSpPr>
          <p:cNvPr id="6" name="Content Placeholder 5"/>
          <p:cNvSpPr>
            <a:spLocks noGrp="1"/>
          </p:cNvSpPr>
          <p:nvPr>
            <p:ph sz="half" idx="2"/>
          </p:nvPr>
        </p:nvSpPr>
        <p:spPr>
          <a:xfrm>
            <a:off x="4191000" y="2057400"/>
            <a:ext cx="3520440" cy="4525963"/>
          </a:xfrm>
        </p:spPr>
        <p:txBody>
          <a:bodyPr>
            <a:normAutofit fontScale="92500" lnSpcReduction="10000"/>
          </a:bodyPr>
          <a:lstStyle/>
          <a:p>
            <a:r>
              <a:rPr lang="en-US" dirty="0" smtClean="0"/>
              <a:t>Alvaro Perez</a:t>
            </a:r>
          </a:p>
          <a:p>
            <a:r>
              <a:rPr lang="en-US" dirty="0" err="1" smtClean="0"/>
              <a:t>Correo</a:t>
            </a:r>
            <a:r>
              <a:rPr lang="en-US" dirty="0" smtClean="0"/>
              <a:t> </a:t>
            </a:r>
            <a:r>
              <a:rPr lang="en-US" dirty="0" err="1" smtClean="0"/>
              <a:t>electronico</a:t>
            </a:r>
            <a:r>
              <a:rPr lang="en-US" dirty="0" smtClean="0"/>
              <a:t>: </a:t>
            </a:r>
            <a:r>
              <a:rPr lang="en-US" dirty="0" smtClean="0">
                <a:hlinkClick r:id="rId2"/>
              </a:rPr>
              <a:t>alvarop@uaspire.org</a:t>
            </a:r>
            <a:endParaRPr lang="en-US" dirty="0" smtClean="0"/>
          </a:p>
          <a:p>
            <a:r>
              <a:rPr lang="en-US" dirty="0" smtClean="0"/>
              <a:t>Los </a:t>
            </a:r>
            <a:r>
              <a:rPr lang="en-US" dirty="0" err="1" smtClean="0"/>
              <a:t>estudiantes</a:t>
            </a:r>
            <a:r>
              <a:rPr lang="en-US" dirty="0" smtClean="0"/>
              <a:t> </a:t>
            </a:r>
            <a:r>
              <a:rPr lang="en-US" dirty="0" err="1" smtClean="0"/>
              <a:t>pueden</a:t>
            </a:r>
            <a:r>
              <a:rPr lang="en-US" dirty="0" smtClean="0"/>
              <a:t> </a:t>
            </a:r>
            <a:r>
              <a:rPr lang="en-US" dirty="0" err="1" smtClean="0"/>
              <a:t>encontrarlo</a:t>
            </a:r>
            <a:r>
              <a:rPr lang="en-US" dirty="0" smtClean="0"/>
              <a:t> en el </a:t>
            </a:r>
            <a:r>
              <a:rPr lang="en-US" dirty="0" err="1" smtClean="0"/>
              <a:t>cuarto</a:t>
            </a:r>
            <a:r>
              <a:rPr lang="en-US" dirty="0" smtClean="0"/>
              <a:t> 1015C</a:t>
            </a:r>
          </a:p>
          <a:p>
            <a:r>
              <a:rPr lang="en-US" dirty="0" smtClean="0"/>
              <a:t>(</a:t>
            </a:r>
            <a:r>
              <a:rPr lang="en-US" dirty="0" err="1" smtClean="0"/>
              <a:t>Empezando</a:t>
            </a:r>
            <a:r>
              <a:rPr lang="en-US" dirty="0" smtClean="0"/>
              <a:t> </a:t>
            </a:r>
            <a:r>
              <a:rPr lang="en-US" dirty="0" err="1" smtClean="0"/>
              <a:t>Septiembre</a:t>
            </a:r>
            <a:r>
              <a:rPr lang="en-US" dirty="0" smtClean="0"/>
              <a:t> 11) </a:t>
            </a:r>
            <a:r>
              <a:rPr lang="en-US" dirty="0" err="1" smtClean="0"/>
              <a:t>Esta</a:t>
            </a:r>
            <a:r>
              <a:rPr lang="en-US" dirty="0" smtClean="0"/>
              <a:t> </a:t>
            </a:r>
            <a:r>
              <a:rPr lang="en-US" dirty="0" err="1" smtClean="0"/>
              <a:t>disponible</a:t>
            </a:r>
            <a:r>
              <a:rPr lang="en-US" dirty="0" smtClean="0"/>
              <a:t> los </a:t>
            </a:r>
            <a:r>
              <a:rPr lang="en-US" dirty="0" err="1" smtClean="0"/>
              <a:t>Miercoles</a:t>
            </a:r>
            <a:r>
              <a:rPr lang="en-US" dirty="0" smtClean="0"/>
              <a:t>, </a:t>
            </a:r>
            <a:r>
              <a:rPr lang="en-US" dirty="0" err="1" smtClean="0"/>
              <a:t>Jueves</a:t>
            </a:r>
            <a:r>
              <a:rPr lang="en-US" dirty="0" smtClean="0"/>
              <a:t>, y </a:t>
            </a:r>
            <a:r>
              <a:rPr lang="en-US" dirty="0" err="1" smtClean="0"/>
              <a:t>Viernes</a:t>
            </a:r>
            <a:r>
              <a:rPr lang="en-US" dirty="0" smtClean="0"/>
              <a:t> </a:t>
            </a:r>
            <a:endParaRPr lang="en-US" dirty="0"/>
          </a:p>
        </p:txBody>
      </p:sp>
      <p:sp>
        <p:nvSpPr>
          <p:cNvPr id="7" name="TextBox 6"/>
          <p:cNvSpPr txBox="1"/>
          <p:nvPr/>
        </p:nvSpPr>
        <p:spPr>
          <a:xfrm>
            <a:off x="457200" y="228600"/>
            <a:ext cx="3505200" cy="1938992"/>
          </a:xfrm>
          <a:prstGeom prst="rect">
            <a:avLst/>
          </a:prstGeom>
          <a:noFill/>
        </p:spPr>
        <p:txBody>
          <a:bodyPr wrap="square" rtlCol="0">
            <a:spAutoFit/>
          </a:bodyPr>
          <a:lstStyle/>
          <a:p>
            <a:pPr algn="ctr"/>
            <a:r>
              <a:rPr lang="en-US" sz="4000" dirty="0" smtClean="0"/>
              <a:t>For more College Information</a:t>
            </a:r>
            <a:endParaRPr lang="en-US" sz="4000" dirty="0"/>
          </a:p>
        </p:txBody>
      </p:sp>
      <p:sp>
        <p:nvSpPr>
          <p:cNvPr id="8" name="TextBox 7"/>
          <p:cNvSpPr txBox="1"/>
          <p:nvPr/>
        </p:nvSpPr>
        <p:spPr>
          <a:xfrm>
            <a:off x="4191000" y="228600"/>
            <a:ext cx="3505200" cy="1754326"/>
          </a:xfrm>
          <a:prstGeom prst="rect">
            <a:avLst/>
          </a:prstGeom>
          <a:noFill/>
        </p:spPr>
        <p:txBody>
          <a:bodyPr wrap="square" rtlCol="0">
            <a:spAutoFit/>
          </a:bodyPr>
          <a:lstStyle/>
          <a:p>
            <a:pPr algn="ctr"/>
            <a:r>
              <a:rPr lang="en-US" sz="3600" dirty="0" smtClean="0"/>
              <a:t>Para mas </a:t>
            </a:r>
            <a:r>
              <a:rPr lang="en-US" sz="3600" dirty="0" err="1" smtClean="0"/>
              <a:t>informacion</a:t>
            </a:r>
            <a:r>
              <a:rPr lang="en-US" sz="3600" dirty="0" smtClean="0"/>
              <a:t> </a:t>
            </a:r>
            <a:r>
              <a:rPr lang="en-US" sz="3600" dirty="0" err="1" smtClean="0"/>
              <a:t>sobre</a:t>
            </a:r>
            <a:r>
              <a:rPr lang="en-US" sz="3600" dirty="0" smtClean="0"/>
              <a:t> </a:t>
            </a:r>
            <a:r>
              <a:rPr lang="en-US" sz="3600" dirty="0" err="1" smtClean="0"/>
              <a:t>colegios</a:t>
            </a:r>
            <a:r>
              <a:rPr lang="en-US" sz="3600" dirty="0" smtClean="0"/>
              <a:t> </a:t>
            </a:r>
            <a:endParaRPr lang="en-US" sz="3600" dirty="0"/>
          </a:p>
        </p:txBody>
      </p:sp>
    </p:spTree>
    <p:extLst>
      <p:ext uri="{BB962C8B-B14F-4D97-AF65-F5344CB8AC3E}">
        <p14:creationId xmlns:p14="http://schemas.microsoft.com/office/powerpoint/2010/main" val="1878376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077200" cy="838200"/>
          </a:xfrm>
        </p:spPr>
        <p:txBody>
          <a:bodyPr>
            <a:noAutofit/>
          </a:bodyPr>
          <a:lstStyle/>
          <a:p>
            <a:r>
              <a:rPr lang="en-US" sz="4800" dirty="0"/>
              <a:t>Yearbook Online Sales</a:t>
            </a:r>
          </a:p>
        </p:txBody>
      </p:sp>
      <p:sp>
        <p:nvSpPr>
          <p:cNvPr id="3" name="Content Placeholder 2"/>
          <p:cNvSpPr>
            <a:spLocks noGrp="1"/>
          </p:cNvSpPr>
          <p:nvPr>
            <p:ph idx="1"/>
          </p:nvPr>
        </p:nvSpPr>
        <p:spPr>
          <a:xfrm>
            <a:off x="228600" y="914400"/>
            <a:ext cx="7467600" cy="3352800"/>
          </a:xfrm>
        </p:spPr>
        <p:txBody>
          <a:bodyPr>
            <a:noAutofit/>
          </a:bodyPr>
          <a:lstStyle/>
          <a:p>
            <a:r>
              <a:rPr lang="en-US" sz="1600" dirty="0" smtClean="0"/>
              <a:t>This year we will be selling yearbooks online. All you have to do is log on to </a:t>
            </a:r>
            <a:r>
              <a:rPr lang="en-US" sz="1600" dirty="0" smtClean="0">
                <a:hlinkClick r:id="rId2"/>
              </a:rPr>
              <a:t>www.yearbookordercenter.com</a:t>
            </a:r>
            <a:r>
              <a:rPr lang="en-US" sz="1600" dirty="0" smtClean="0"/>
              <a:t>, type in the order number 498, and look for your child. If your child does not appear on the student list then type in their information. You may pay with a credit card or check. </a:t>
            </a:r>
          </a:p>
          <a:p>
            <a:r>
              <a:rPr lang="en-US" sz="1600" dirty="0" smtClean="0"/>
              <a:t>We will have sales on campus as well. We accept cash or checks. </a:t>
            </a:r>
          </a:p>
          <a:p>
            <a:r>
              <a:rPr lang="en-US" sz="1600" dirty="0"/>
              <a:t>Today and </a:t>
            </a:r>
            <a:r>
              <a:rPr lang="en-US" sz="1600" dirty="0" smtClean="0"/>
              <a:t>the first day of online sales (Sept</a:t>
            </a:r>
            <a:r>
              <a:rPr lang="en-US" sz="1600" dirty="0"/>
              <a:t>. </a:t>
            </a:r>
            <a:r>
              <a:rPr lang="en-US" sz="1600" dirty="0" smtClean="0"/>
              <a:t>5</a:t>
            </a:r>
            <a:r>
              <a:rPr lang="en-US" sz="1600" baseline="30000" dirty="0" smtClean="0"/>
              <a:t>th</a:t>
            </a:r>
            <a:r>
              <a:rPr lang="en-US" sz="1600" dirty="0" smtClean="0"/>
              <a:t>) will </a:t>
            </a:r>
            <a:r>
              <a:rPr lang="en-US" sz="1600" dirty="0"/>
              <a:t>be </a:t>
            </a:r>
            <a:r>
              <a:rPr lang="en-US" sz="1600" dirty="0" smtClean="0"/>
              <a:t>your </a:t>
            </a:r>
            <a:r>
              <a:rPr lang="en-US" sz="1600" dirty="0"/>
              <a:t>only chance to get the yearbook at the price of $55.00. After that the price will rise to $60.00.</a:t>
            </a:r>
          </a:p>
          <a:p>
            <a:r>
              <a:rPr lang="en-US" sz="1600" dirty="0" smtClean="0"/>
              <a:t>Buy today and save $15.00! The price from January to the end of the school year is $70.00!</a:t>
            </a:r>
          </a:p>
          <a:p>
            <a:r>
              <a:rPr lang="en-US" sz="1600" dirty="0" smtClean="0"/>
              <a:t>Do not wait until the end of the year to purchase a yearbook. Only the amount of books sold during the year are ordered. We always sell out! </a:t>
            </a:r>
            <a:endParaRPr lang="en-US" sz="1600" dirty="0"/>
          </a:p>
        </p:txBody>
      </p:sp>
      <p:sp>
        <p:nvSpPr>
          <p:cNvPr id="5" name="TextBox 4"/>
          <p:cNvSpPr txBox="1"/>
          <p:nvPr/>
        </p:nvSpPr>
        <p:spPr>
          <a:xfrm>
            <a:off x="304800" y="5257800"/>
            <a:ext cx="7696200" cy="1077218"/>
          </a:xfrm>
          <a:prstGeom prst="rect">
            <a:avLst/>
          </a:prstGeom>
          <a:noFill/>
        </p:spPr>
        <p:txBody>
          <a:bodyPr wrap="square" rtlCol="0">
            <a:spAutoFit/>
          </a:bodyPr>
          <a:lstStyle/>
          <a:p>
            <a:pPr marL="285750" indent="-285750">
              <a:buFont typeface="Arial" pitchFamily="34" charset="0"/>
              <a:buChar char="•"/>
            </a:pPr>
            <a:r>
              <a:rPr lang="en-US" sz="1600" dirty="0" smtClean="0"/>
              <a:t>Senior Pictures must be taken by October 31, 2013.</a:t>
            </a:r>
          </a:p>
          <a:p>
            <a:endParaRPr lang="en-US" sz="1600" dirty="0" smtClean="0"/>
          </a:p>
          <a:p>
            <a:pPr marL="285750" indent="-285750">
              <a:buFont typeface="Arial" pitchFamily="34" charset="0"/>
              <a:buChar char="•"/>
            </a:pPr>
            <a:r>
              <a:rPr lang="en-US" sz="1600" dirty="0" smtClean="0"/>
              <a:t>There is a list of students who have not taken their pictures yet located in building 10.</a:t>
            </a:r>
            <a:endParaRPr lang="en-US" sz="1600" dirty="0"/>
          </a:p>
        </p:txBody>
      </p:sp>
      <p:sp>
        <p:nvSpPr>
          <p:cNvPr id="6" name="Rectangle 5"/>
          <p:cNvSpPr/>
          <p:nvPr/>
        </p:nvSpPr>
        <p:spPr>
          <a:xfrm>
            <a:off x="685800" y="4258270"/>
            <a:ext cx="5262980" cy="923330"/>
          </a:xfrm>
          <a:prstGeom prst="rect">
            <a:avLst/>
          </a:prstGeom>
          <a:noFill/>
        </p:spPr>
        <p:txBody>
          <a:bodyPr wrap="none" lIns="91440" tIns="45720" rIns="91440" bIns="45720">
            <a:spAutoFit/>
          </a:bodyPr>
          <a:lstStyle/>
          <a:p>
            <a:pPr algn="ctr"/>
            <a:r>
              <a:rPr lang="en-US" sz="5400" b="1" dirty="0" smtClean="0">
                <a:ln w="10541" cmpd="sng">
                  <a:solidFill>
                    <a:srgbClr val="C00000"/>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rPr>
              <a:t>Senior Pictures</a:t>
            </a:r>
            <a:endParaRPr lang="en-US" sz="5400" b="1" dirty="0">
              <a:ln w="10541" cmpd="sng">
                <a:solidFill>
                  <a:srgbClr val="C00000"/>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endParaRPr>
          </a:p>
        </p:txBody>
      </p:sp>
    </p:spTree>
    <p:extLst>
      <p:ext uri="{BB962C8B-B14F-4D97-AF65-F5344CB8AC3E}">
        <p14:creationId xmlns:p14="http://schemas.microsoft.com/office/powerpoint/2010/main" val="1755754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24581" y="76200"/>
            <a:ext cx="4198374" cy="1752600"/>
          </a:xfrm>
        </p:spPr>
        <p:txBody>
          <a:bodyPr>
            <a:normAutofit fontScale="90000"/>
          </a:bodyPr>
          <a:lstStyle/>
          <a:p>
            <a:pPr eaLnBrk="1" hangingPunct="1"/>
            <a:r>
              <a:rPr lang="en-US" sz="4400" dirty="0" smtClean="0">
                <a:latin typeface="Cooper Black" pitchFamily="18" charset="0"/>
              </a:rPr>
              <a:t>If you need to contact us...</a:t>
            </a:r>
          </a:p>
        </p:txBody>
      </p:sp>
      <p:sp>
        <p:nvSpPr>
          <p:cNvPr id="26626" name="TextBox 4"/>
          <p:cNvSpPr txBox="1">
            <a:spLocks noChangeArrowheads="1"/>
          </p:cNvSpPr>
          <p:nvPr/>
        </p:nvSpPr>
        <p:spPr bwMode="auto">
          <a:xfrm>
            <a:off x="0" y="1617406"/>
            <a:ext cx="8153400" cy="5940088"/>
          </a:xfrm>
          <a:prstGeom prst="rect">
            <a:avLst/>
          </a:prstGeom>
          <a:noFill/>
          <a:ln w="9525">
            <a:noFill/>
            <a:miter lim="800000"/>
            <a:headEnd/>
            <a:tailEnd/>
          </a:ln>
        </p:spPr>
        <p:txBody>
          <a:bodyPr wrap="square">
            <a:spAutoFit/>
          </a:bodyPr>
          <a:lstStyle/>
          <a:p>
            <a:endParaRPr lang="en-US" sz="2800" b="1" u="sng" dirty="0" smtClean="0">
              <a:latin typeface="Comic Sans MS" pitchFamily="66" charset="0"/>
            </a:endParaRPr>
          </a:p>
          <a:p>
            <a:pPr algn="ctr"/>
            <a:r>
              <a:rPr lang="en-US" sz="2800" b="1" dirty="0" smtClean="0">
                <a:latin typeface="Comic Sans MS" pitchFamily="66" charset="0"/>
              </a:rPr>
              <a:t>   </a:t>
            </a:r>
            <a:r>
              <a:rPr lang="en-US" b="1" u="sng" dirty="0" smtClean="0">
                <a:latin typeface="+mn-lt"/>
              </a:rPr>
              <a:t>Senior </a:t>
            </a:r>
            <a:r>
              <a:rPr lang="en-US" b="1" u="sng" dirty="0">
                <a:latin typeface="+mn-lt"/>
              </a:rPr>
              <a:t>Class Sponsor</a:t>
            </a:r>
            <a:r>
              <a:rPr lang="en-US" b="1" dirty="0">
                <a:latin typeface="+mn-lt"/>
              </a:rPr>
              <a:t>:	</a:t>
            </a:r>
            <a:endParaRPr lang="en-US" b="1" dirty="0" smtClean="0">
              <a:latin typeface="+mn-lt"/>
            </a:endParaRPr>
          </a:p>
          <a:p>
            <a:pPr algn="ctr"/>
            <a:r>
              <a:rPr lang="en-US" dirty="0" smtClean="0">
                <a:latin typeface="+mn-lt"/>
              </a:rPr>
              <a:t>Erica Franco</a:t>
            </a:r>
          </a:p>
          <a:p>
            <a:pPr algn="ctr"/>
            <a:r>
              <a:rPr lang="en-US" dirty="0" smtClean="0">
                <a:solidFill>
                  <a:srgbClr val="00B0F0"/>
                </a:solidFill>
                <a:latin typeface="+mn-lt"/>
                <a:hlinkClick r:id="rId2"/>
              </a:rPr>
              <a:t>efranco1@dadeschools.net</a:t>
            </a:r>
            <a:endParaRPr lang="en-US" dirty="0">
              <a:solidFill>
                <a:srgbClr val="00B0F0"/>
              </a:solidFill>
              <a:latin typeface="+mn-lt"/>
            </a:endParaRPr>
          </a:p>
          <a:p>
            <a:pPr algn="ctr"/>
            <a:r>
              <a:rPr lang="en-US" dirty="0">
                <a:latin typeface="+mn-lt"/>
              </a:rPr>
              <a:t>305-408-2700</a:t>
            </a:r>
          </a:p>
          <a:p>
            <a:pPr algn="ctr"/>
            <a:endParaRPr lang="en-US" b="1" dirty="0">
              <a:latin typeface="+mn-lt"/>
            </a:endParaRPr>
          </a:p>
          <a:p>
            <a:pPr algn="ctr"/>
            <a:r>
              <a:rPr lang="en-US" b="1" u="sng" dirty="0">
                <a:latin typeface="+mn-lt"/>
              </a:rPr>
              <a:t>Activities Director</a:t>
            </a:r>
            <a:r>
              <a:rPr lang="en-US" b="1" dirty="0">
                <a:latin typeface="+mn-lt"/>
              </a:rPr>
              <a:t>:</a:t>
            </a:r>
          </a:p>
          <a:p>
            <a:pPr algn="ctr"/>
            <a:r>
              <a:rPr lang="en-US" dirty="0">
                <a:latin typeface="+mn-lt"/>
              </a:rPr>
              <a:t>Tanya Rae-Schulze</a:t>
            </a:r>
          </a:p>
          <a:p>
            <a:pPr algn="ctr"/>
            <a:r>
              <a:rPr lang="en-US" dirty="0">
                <a:latin typeface="+mn-lt"/>
                <a:hlinkClick r:id="rId3"/>
              </a:rPr>
              <a:t>Stingrae@dadeschools.net</a:t>
            </a:r>
            <a:endParaRPr lang="en-US" dirty="0">
              <a:latin typeface="+mn-lt"/>
            </a:endParaRPr>
          </a:p>
          <a:p>
            <a:pPr algn="ctr"/>
            <a:r>
              <a:rPr lang="en-US" dirty="0">
                <a:latin typeface="+mn-lt"/>
              </a:rPr>
              <a:t>305-408-2700 ext. 2024</a:t>
            </a:r>
          </a:p>
          <a:p>
            <a:endParaRPr lang="en-US" dirty="0">
              <a:latin typeface="Comic Sans MS" pitchFamily="66" charset="0"/>
            </a:endParaRPr>
          </a:p>
          <a:p>
            <a:endParaRPr lang="en-US" dirty="0"/>
          </a:p>
        </p:txBody>
      </p:sp>
      <p:sp>
        <p:nvSpPr>
          <p:cNvPr id="4" name="Rectangle 2"/>
          <p:cNvSpPr txBox="1">
            <a:spLocks noChangeArrowheads="1"/>
          </p:cNvSpPr>
          <p:nvPr/>
        </p:nvSpPr>
        <p:spPr bwMode="auto">
          <a:xfrm>
            <a:off x="4038600" y="76200"/>
            <a:ext cx="4572000" cy="1524000"/>
          </a:xfrm>
          <a:prstGeom prst="rect">
            <a:avLst/>
          </a:prstGeom>
          <a:noFill/>
          <a:ln w="9525">
            <a:noFill/>
            <a:miter lim="800000"/>
            <a:headEnd/>
            <a:tailEnd/>
          </a:ln>
        </p:spPr>
        <p:txBody>
          <a:bodyPr lIns="45720" rIns="45720" anchor="ctr"/>
          <a:lstStyle/>
          <a:p>
            <a:pPr>
              <a:defRPr/>
            </a:pPr>
            <a:r>
              <a:rPr lang="en-US" sz="3800" dirty="0">
                <a:latin typeface="Cooper Black" pitchFamily="18" charset="0"/>
              </a:rPr>
              <a:t>Si </a:t>
            </a:r>
            <a:r>
              <a:rPr lang="en-US" sz="3800" dirty="0" err="1">
                <a:latin typeface="Cooper Black" pitchFamily="18" charset="0"/>
              </a:rPr>
              <a:t>usted</a:t>
            </a:r>
            <a:r>
              <a:rPr lang="en-US" sz="3800" dirty="0">
                <a:latin typeface="Cooper Black" pitchFamily="18" charset="0"/>
              </a:rPr>
              <a:t> </a:t>
            </a:r>
            <a:r>
              <a:rPr lang="en-US" sz="3800" dirty="0" err="1">
                <a:latin typeface="Cooper Black" pitchFamily="18" charset="0"/>
              </a:rPr>
              <a:t>necesita</a:t>
            </a:r>
            <a:r>
              <a:rPr lang="en-US" sz="3800" dirty="0">
                <a:latin typeface="Cooper Black" pitchFamily="18" charset="0"/>
              </a:rPr>
              <a:t> </a:t>
            </a:r>
            <a:r>
              <a:rPr lang="en-US" sz="3800" dirty="0" err="1">
                <a:latin typeface="Cooper Black" pitchFamily="18" charset="0"/>
              </a:rPr>
              <a:t>contactarnos</a:t>
            </a:r>
            <a:r>
              <a:rPr lang="en-US" sz="3800" dirty="0">
                <a:latin typeface="Cooper Black" pitchFamily="18" charset="0"/>
              </a:rPr>
              <a:t> ...</a:t>
            </a:r>
            <a:endParaRPr lang="en-US" sz="3800" dirty="0">
              <a:latin typeface="Cooper Black" pitchFamily="18"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1143000"/>
          </a:xfrm>
        </p:spPr>
        <p:txBody>
          <a:bodyPr>
            <a:noAutofit/>
          </a:bodyPr>
          <a:lstStyle/>
          <a:p>
            <a:pPr algn="ctr"/>
            <a:r>
              <a:rPr lang="en-US" sz="7200" dirty="0" smtClean="0">
                <a:latin typeface="Cooper Black" pitchFamily="18" charset="0"/>
              </a:rPr>
              <a:t>E-Mail Blast</a:t>
            </a:r>
            <a:endParaRPr lang="en-US" sz="7200" dirty="0">
              <a:latin typeface="Cooper Black" pitchFamily="18" charset="0"/>
            </a:endParaRPr>
          </a:p>
        </p:txBody>
      </p:sp>
      <p:sp>
        <p:nvSpPr>
          <p:cNvPr id="3" name="Content Placeholder 2"/>
          <p:cNvSpPr>
            <a:spLocks noGrp="1"/>
          </p:cNvSpPr>
          <p:nvPr>
            <p:ph idx="1"/>
          </p:nvPr>
        </p:nvSpPr>
        <p:spPr>
          <a:xfrm>
            <a:off x="228600" y="1295400"/>
            <a:ext cx="7467600" cy="5181600"/>
          </a:xfrm>
        </p:spPr>
        <p:txBody>
          <a:bodyPr>
            <a:noAutofit/>
          </a:bodyPr>
          <a:lstStyle/>
          <a:p>
            <a:pPr marL="36512" indent="0">
              <a:buNone/>
            </a:pPr>
            <a:r>
              <a:rPr lang="en-US" sz="2400" dirty="0" smtClean="0"/>
              <a:t>A great way to receive information from the school is to sign up for our parent e-mail list. To register, please log-on to:</a:t>
            </a:r>
          </a:p>
          <a:p>
            <a:pPr marL="36512" indent="0">
              <a:buNone/>
            </a:pPr>
            <a:r>
              <a:rPr lang="en-US" sz="2400" dirty="0" smtClean="0"/>
              <a:t> </a:t>
            </a:r>
            <a:r>
              <a:rPr lang="en-US" sz="2400" dirty="0" smtClean="0">
                <a:solidFill>
                  <a:schemeClr val="tx1">
                    <a:lumMod val="85000"/>
                    <a:lumOff val="15000"/>
                  </a:schemeClr>
                </a:solidFill>
                <a:hlinkClick r:id="rId2"/>
              </a:rPr>
              <a:t>http</a:t>
            </a:r>
            <a:r>
              <a:rPr lang="en-US" sz="2400" dirty="0">
                <a:solidFill>
                  <a:schemeClr val="tx1">
                    <a:lumMod val="85000"/>
                    <a:lumOff val="15000"/>
                  </a:schemeClr>
                </a:solidFill>
                <a:hlinkClick r:id="rId2"/>
              </a:rPr>
              <a:t>://</a:t>
            </a:r>
            <a:r>
              <a:rPr lang="en-US" sz="2400" dirty="0" smtClean="0">
                <a:solidFill>
                  <a:schemeClr val="tx1">
                    <a:lumMod val="85000"/>
                    <a:lumOff val="15000"/>
                  </a:schemeClr>
                </a:solidFill>
                <a:hlinkClick r:id="rId2"/>
              </a:rPr>
              <a:t>ferguson.dadeschools.net/Students/</a:t>
            </a:r>
          </a:p>
          <a:p>
            <a:pPr marL="36512" indent="0">
              <a:buNone/>
            </a:pPr>
            <a:r>
              <a:rPr lang="en-US" sz="2400" dirty="0">
                <a:solidFill>
                  <a:schemeClr val="tx1">
                    <a:lumMod val="85000"/>
                    <a:lumOff val="15000"/>
                  </a:schemeClr>
                </a:solidFill>
                <a:hlinkClick r:id="rId2"/>
              </a:rPr>
              <a:t> </a:t>
            </a:r>
            <a:r>
              <a:rPr lang="en-US" sz="2400" dirty="0" smtClean="0">
                <a:solidFill>
                  <a:schemeClr val="tx1">
                    <a:lumMod val="85000"/>
                    <a:lumOff val="15000"/>
                  </a:schemeClr>
                </a:solidFill>
                <a:hlinkClick r:id="rId2"/>
              </a:rPr>
              <a:t>Activities/index.html</a:t>
            </a:r>
            <a:endParaRPr lang="en-US" sz="2400" dirty="0" smtClean="0">
              <a:solidFill>
                <a:schemeClr val="tx1">
                  <a:lumMod val="85000"/>
                  <a:lumOff val="15000"/>
                </a:schemeClr>
              </a:solidFill>
            </a:endParaRPr>
          </a:p>
          <a:p>
            <a:pPr marL="36512" indent="0">
              <a:buNone/>
            </a:pPr>
            <a:endParaRPr lang="en-US" sz="2400" dirty="0" smtClean="0"/>
          </a:p>
          <a:p>
            <a:pPr marL="36512" indent="0">
              <a:buNone/>
            </a:pPr>
            <a:r>
              <a:rPr lang="en-US" sz="2400" dirty="0" err="1" smtClean="0"/>
              <a:t>Una</a:t>
            </a:r>
            <a:r>
              <a:rPr lang="en-US" sz="2400" dirty="0" smtClean="0"/>
              <a:t> gran forma de </a:t>
            </a:r>
            <a:r>
              <a:rPr lang="en-US" sz="2400" dirty="0" err="1" smtClean="0"/>
              <a:t>obtener</a:t>
            </a:r>
            <a:r>
              <a:rPr lang="en-US" sz="2400" dirty="0" smtClean="0"/>
              <a:t> </a:t>
            </a:r>
            <a:r>
              <a:rPr lang="en-US" sz="2400" dirty="0" err="1" smtClean="0"/>
              <a:t>informacion</a:t>
            </a:r>
            <a:r>
              <a:rPr lang="en-US" sz="2400" dirty="0" smtClean="0"/>
              <a:t> de la </a:t>
            </a:r>
            <a:r>
              <a:rPr lang="en-US" sz="2400" dirty="0" err="1" smtClean="0"/>
              <a:t>escuela</a:t>
            </a:r>
            <a:r>
              <a:rPr lang="en-US" sz="2400" dirty="0" smtClean="0"/>
              <a:t> </a:t>
            </a:r>
            <a:r>
              <a:rPr lang="en-US" sz="2400" dirty="0" err="1" smtClean="0"/>
              <a:t>es</a:t>
            </a:r>
            <a:r>
              <a:rPr lang="en-US" sz="2400" dirty="0" smtClean="0"/>
              <a:t> registrar </a:t>
            </a:r>
            <a:r>
              <a:rPr lang="en-US" sz="2400" dirty="0" err="1" smtClean="0"/>
              <a:t>para</a:t>
            </a:r>
            <a:r>
              <a:rPr lang="en-US" sz="2400" dirty="0" smtClean="0"/>
              <a:t> </a:t>
            </a:r>
            <a:r>
              <a:rPr lang="en-US" sz="2400" dirty="0" err="1" smtClean="0"/>
              <a:t>nuestra</a:t>
            </a:r>
            <a:r>
              <a:rPr lang="en-US" sz="2400" dirty="0" smtClean="0"/>
              <a:t> </a:t>
            </a:r>
            <a:r>
              <a:rPr lang="en-US" sz="2400" dirty="0" err="1" smtClean="0"/>
              <a:t>lista</a:t>
            </a:r>
            <a:r>
              <a:rPr lang="en-US" sz="2400" dirty="0" smtClean="0"/>
              <a:t> de </a:t>
            </a:r>
            <a:r>
              <a:rPr lang="en-US" sz="2400" dirty="0" err="1" smtClean="0"/>
              <a:t>correo</a:t>
            </a:r>
            <a:r>
              <a:rPr lang="en-US" sz="2400" dirty="0" smtClean="0"/>
              <a:t> </a:t>
            </a:r>
            <a:r>
              <a:rPr lang="en-US" sz="2400" dirty="0" err="1" smtClean="0"/>
              <a:t>electronico</a:t>
            </a:r>
            <a:r>
              <a:rPr lang="en-US" sz="2400" dirty="0" smtClean="0"/>
              <a:t> </a:t>
            </a:r>
            <a:r>
              <a:rPr lang="en-US" sz="2400" dirty="0" err="1" smtClean="0"/>
              <a:t>para</a:t>
            </a:r>
            <a:r>
              <a:rPr lang="en-US" sz="2400" dirty="0" smtClean="0"/>
              <a:t> los padres. Para registrar, </a:t>
            </a:r>
            <a:r>
              <a:rPr lang="en-US" sz="2400" dirty="0" err="1" smtClean="0"/>
              <a:t>por</a:t>
            </a:r>
            <a:r>
              <a:rPr lang="en-US" sz="2400" dirty="0" smtClean="0"/>
              <a:t> favor </a:t>
            </a:r>
            <a:r>
              <a:rPr lang="en-US" sz="2400" dirty="0" err="1" smtClean="0"/>
              <a:t>vaya</a:t>
            </a:r>
            <a:r>
              <a:rPr lang="en-US" sz="2400" dirty="0" smtClean="0"/>
              <a:t> a la </a:t>
            </a:r>
            <a:r>
              <a:rPr lang="en-US" sz="2400" dirty="0" err="1" smtClean="0"/>
              <a:t>pagina</a:t>
            </a:r>
            <a:r>
              <a:rPr lang="en-US" sz="2400" dirty="0" smtClean="0"/>
              <a:t> de </a:t>
            </a:r>
            <a:endParaRPr lang="en-US" sz="2400" dirty="0"/>
          </a:p>
          <a:p>
            <a:pPr marL="36512" indent="0">
              <a:buNone/>
            </a:pPr>
            <a:r>
              <a:rPr lang="en-US" sz="2400" dirty="0">
                <a:hlinkClick r:id="rId2"/>
              </a:rPr>
              <a:t>http://ferguson.dadeschools.net/Students/</a:t>
            </a:r>
          </a:p>
          <a:p>
            <a:pPr marL="36512" indent="0">
              <a:buNone/>
            </a:pPr>
            <a:r>
              <a:rPr lang="en-US" sz="2400" dirty="0">
                <a:hlinkClick r:id="rId2"/>
              </a:rPr>
              <a:t> Activities/index.html</a:t>
            </a:r>
            <a:endParaRPr lang="en-US" sz="2400" dirty="0"/>
          </a:p>
          <a:p>
            <a:pPr marL="36512" indent="0">
              <a:buNone/>
            </a:pPr>
            <a:endParaRPr lang="en-US" sz="2800" dirty="0" smtClean="0"/>
          </a:p>
          <a:p>
            <a:pPr marL="36512" indent="0">
              <a:buNone/>
            </a:pPr>
            <a:r>
              <a:rPr lang="en-US" sz="2800" dirty="0" smtClean="0"/>
              <a:t>   </a:t>
            </a:r>
            <a:endParaRPr lang="en-US" sz="2800" dirty="0"/>
          </a:p>
        </p:txBody>
      </p:sp>
    </p:spTree>
    <p:extLst>
      <p:ext uri="{BB962C8B-B14F-4D97-AF65-F5344CB8AC3E}">
        <p14:creationId xmlns:p14="http://schemas.microsoft.com/office/powerpoint/2010/main" val="1748888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idx="1"/>
          </p:nvPr>
        </p:nvSpPr>
        <p:spPr>
          <a:xfrm>
            <a:off x="152400" y="152400"/>
            <a:ext cx="7924800" cy="2362200"/>
          </a:xfrm>
        </p:spPr>
        <p:txBody>
          <a:bodyPr>
            <a:noAutofit/>
          </a:bodyPr>
          <a:lstStyle/>
          <a:p>
            <a:pPr algn="ctr" eaLnBrk="1" hangingPunct="1">
              <a:buFontTx/>
              <a:buNone/>
            </a:pPr>
            <a:r>
              <a:rPr lang="en-US" sz="7200" dirty="0" smtClean="0">
                <a:latin typeface="Cooper Black" pitchFamily="18" charset="0"/>
              </a:rPr>
              <a:t>Question and Answer Session</a:t>
            </a:r>
          </a:p>
        </p:txBody>
      </p:sp>
      <p:sp>
        <p:nvSpPr>
          <p:cNvPr id="25602" name="TextBox 2"/>
          <p:cNvSpPr txBox="1">
            <a:spLocks noChangeArrowheads="1"/>
          </p:cNvSpPr>
          <p:nvPr/>
        </p:nvSpPr>
        <p:spPr bwMode="auto">
          <a:xfrm>
            <a:off x="304800" y="3048000"/>
            <a:ext cx="7620000" cy="1754326"/>
          </a:xfrm>
          <a:prstGeom prst="rect">
            <a:avLst/>
          </a:prstGeom>
          <a:noFill/>
          <a:ln w="9525">
            <a:noFill/>
            <a:miter lim="800000"/>
            <a:headEnd/>
            <a:tailEnd/>
          </a:ln>
        </p:spPr>
        <p:txBody>
          <a:bodyPr wrap="square">
            <a:spAutoFit/>
          </a:bodyPr>
          <a:lstStyle/>
          <a:p>
            <a:pPr algn="ctr"/>
            <a:r>
              <a:rPr lang="en-US" sz="5400" dirty="0" err="1"/>
              <a:t>Sesión</a:t>
            </a:r>
            <a:r>
              <a:rPr lang="en-US" sz="5400" dirty="0"/>
              <a:t> de </a:t>
            </a:r>
            <a:r>
              <a:rPr lang="en-US" sz="5400" dirty="0" err="1"/>
              <a:t>Preguntas</a:t>
            </a:r>
            <a:r>
              <a:rPr lang="en-US" sz="5400" dirty="0"/>
              <a:t> y </a:t>
            </a:r>
            <a:r>
              <a:rPr lang="en-US" sz="5400" dirty="0" err="1"/>
              <a:t>Respuestas</a:t>
            </a:r>
            <a:r>
              <a:rPr lang="en-US" sz="5400"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04800" y="152400"/>
            <a:ext cx="3657600" cy="2209800"/>
          </a:xfrm>
        </p:spPr>
        <p:txBody>
          <a:bodyPr>
            <a:normAutofit fontScale="90000"/>
          </a:bodyPr>
          <a:lstStyle/>
          <a:p>
            <a:pPr algn="ctr" eaLnBrk="1" hangingPunct="1"/>
            <a:r>
              <a:rPr lang="en-US" sz="6000" dirty="0" smtClean="0">
                <a:latin typeface="Cooper Black" pitchFamily="18" charset="0"/>
              </a:rPr>
              <a:t>On Your Way Out</a:t>
            </a:r>
            <a:r>
              <a:rPr lang="en-US" sz="4800" dirty="0" smtClean="0">
                <a:latin typeface="Cooper Black" pitchFamily="18" charset="0"/>
              </a:rPr>
              <a:t>	</a:t>
            </a:r>
          </a:p>
        </p:txBody>
      </p:sp>
      <p:sp>
        <p:nvSpPr>
          <p:cNvPr id="24578" name="Rectangle 3"/>
          <p:cNvSpPr>
            <a:spLocks noGrp="1" noChangeArrowheads="1"/>
          </p:cNvSpPr>
          <p:nvPr>
            <p:ph idx="1"/>
          </p:nvPr>
        </p:nvSpPr>
        <p:spPr>
          <a:xfrm>
            <a:off x="76200" y="1913043"/>
            <a:ext cx="4114800" cy="4640157"/>
          </a:xfrm>
        </p:spPr>
        <p:txBody>
          <a:bodyPr>
            <a:noAutofit/>
          </a:bodyPr>
          <a:lstStyle/>
          <a:p>
            <a:pPr marL="36512" indent="0" eaLnBrk="1" hangingPunct="1">
              <a:buNone/>
            </a:pPr>
            <a:r>
              <a:rPr lang="en-US" sz="4100" dirty="0" smtClean="0"/>
              <a:t>Please drop off your attendance note in one of the baskets as you leave.</a:t>
            </a:r>
          </a:p>
        </p:txBody>
      </p:sp>
      <p:cxnSp>
        <p:nvCxnSpPr>
          <p:cNvPr id="4" name="Straight Connector 3"/>
          <p:cNvCxnSpPr/>
          <p:nvPr/>
        </p:nvCxnSpPr>
        <p:spPr>
          <a:xfrm rot="5400000">
            <a:off x="1371600" y="-3778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5" name="Rectangle 2"/>
          <p:cNvSpPr txBox="1">
            <a:spLocks noChangeArrowheads="1"/>
          </p:cNvSpPr>
          <p:nvPr/>
        </p:nvSpPr>
        <p:spPr bwMode="auto">
          <a:xfrm>
            <a:off x="4281948" y="152400"/>
            <a:ext cx="3795252" cy="1447800"/>
          </a:xfrm>
          <a:prstGeom prst="rect">
            <a:avLst/>
          </a:prstGeom>
          <a:noFill/>
          <a:ln w="9525">
            <a:noFill/>
            <a:miter lim="800000"/>
            <a:headEnd/>
            <a:tailEnd/>
          </a:ln>
        </p:spPr>
        <p:txBody>
          <a:bodyPr lIns="45720" rIns="45720" anchor="ctr"/>
          <a:lstStyle/>
          <a:p>
            <a:pPr algn="ctr">
              <a:defRPr/>
            </a:pPr>
            <a:r>
              <a:rPr lang="en-US" sz="4800" dirty="0">
                <a:latin typeface="Cooper Black" pitchFamily="18" charset="0"/>
                <a:ea typeface="+mj-ea"/>
                <a:cs typeface="+mj-cs"/>
              </a:rPr>
              <a:t>En Camino Para </a:t>
            </a:r>
            <a:r>
              <a:rPr lang="en-US" sz="4800" dirty="0" err="1">
                <a:latin typeface="Cooper Black" pitchFamily="18" charset="0"/>
                <a:ea typeface="+mj-ea"/>
                <a:cs typeface="+mj-cs"/>
              </a:rPr>
              <a:t>Salir</a:t>
            </a:r>
            <a:endParaRPr lang="en-US" sz="4800" dirty="0">
              <a:latin typeface="Cooper Black" pitchFamily="18" charset="0"/>
              <a:ea typeface="+mj-ea"/>
              <a:cs typeface="+mj-cs"/>
            </a:endParaRPr>
          </a:p>
        </p:txBody>
      </p:sp>
      <p:sp>
        <p:nvSpPr>
          <p:cNvPr id="24581" name="Rectangle 3"/>
          <p:cNvSpPr txBox="1">
            <a:spLocks noChangeArrowheads="1"/>
          </p:cNvSpPr>
          <p:nvPr/>
        </p:nvSpPr>
        <p:spPr bwMode="auto">
          <a:xfrm>
            <a:off x="4267200" y="1828800"/>
            <a:ext cx="3657600" cy="4267200"/>
          </a:xfrm>
          <a:prstGeom prst="rect">
            <a:avLst/>
          </a:prstGeom>
          <a:noFill/>
          <a:ln w="9525">
            <a:noFill/>
            <a:miter lim="800000"/>
            <a:headEnd/>
            <a:tailEnd/>
          </a:ln>
        </p:spPr>
        <p:txBody>
          <a:bodyPr/>
          <a:lstStyle/>
          <a:p>
            <a:r>
              <a:rPr lang="en-US" sz="4400" dirty="0" err="1" smtClean="0"/>
              <a:t>Por</a:t>
            </a:r>
            <a:r>
              <a:rPr lang="en-US" sz="4400" dirty="0" smtClean="0"/>
              <a:t> </a:t>
            </a:r>
            <a:r>
              <a:rPr lang="en-US" sz="4400" dirty="0"/>
              <a:t>favor </a:t>
            </a:r>
            <a:r>
              <a:rPr lang="en-US" sz="4400" dirty="0" err="1"/>
              <a:t>deje</a:t>
            </a:r>
            <a:r>
              <a:rPr lang="en-US" sz="4400" dirty="0"/>
              <a:t> el </a:t>
            </a:r>
            <a:r>
              <a:rPr lang="en-US" sz="4400" dirty="0" err="1"/>
              <a:t>papel</a:t>
            </a:r>
            <a:r>
              <a:rPr lang="en-US" sz="4400" dirty="0"/>
              <a:t> de </a:t>
            </a:r>
            <a:r>
              <a:rPr lang="en-US" sz="4400" dirty="0" err="1" smtClean="0"/>
              <a:t>assitencia</a:t>
            </a:r>
            <a:r>
              <a:rPr lang="en-US" sz="4400" dirty="0" smtClean="0"/>
              <a:t> </a:t>
            </a:r>
            <a:r>
              <a:rPr lang="en-US" sz="4400" dirty="0"/>
              <a:t>en la canasta.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title"/>
          </p:nvPr>
        </p:nvSpPr>
        <p:spPr>
          <a:xfrm>
            <a:off x="76200" y="152400"/>
            <a:ext cx="4114800" cy="1447800"/>
          </a:xfrm>
        </p:spPr>
        <p:txBody>
          <a:bodyPr>
            <a:noAutofit/>
          </a:bodyPr>
          <a:lstStyle/>
          <a:p>
            <a:pPr eaLnBrk="1" fontAlgn="auto" hangingPunct="1">
              <a:spcAft>
                <a:spcPts val="0"/>
              </a:spcAft>
              <a:defRPr/>
            </a:pPr>
            <a:r>
              <a:rPr lang="en-US" sz="3200" dirty="0" smtClean="0">
                <a:latin typeface="Cooper Black" pitchFamily="18" charset="0"/>
              </a:rPr>
              <a:t>We want you….</a:t>
            </a:r>
            <a:br>
              <a:rPr lang="en-US" sz="3200" dirty="0" smtClean="0">
                <a:latin typeface="Cooper Black" pitchFamily="18" charset="0"/>
              </a:rPr>
            </a:br>
            <a:r>
              <a:rPr lang="en-US" sz="3200" dirty="0" smtClean="0">
                <a:latin typeface="Cooper Black" pitchFamily="18" charset="0"/>
              </a:rPr>
              <a:t>to be involved!</a:t>
            </a:r>
          </a:p>
        </p:txBody>
      </p:sp>
      <p:sp>
        <p:nvSpPr>
          <p:cNvPr id="14338" name="Rectangle 5"/>
          <p:cNvSpPr>
            <a:spLocks noGrp="1" noChangeArrowheads="1"/>
          </p:cNvSpPr>
          <p:nvPr>
            <p:ph idx="1"/>
          </p:nvPr>
        </p:nvSpPr>
        <p:spPr>
          <a:xfrm>
            <a:off x="228599" y="1828800"/>
            <a:ext cx="4114801" cy="4800600"/>
          </a:xfrm>
        </p:spPr>
        <p:txBody>
          <a:bodyPr>
            <a:normAutofit/>
          </a:bodyPr>
          <a:lstStyle/>
          <a:p>
            <a:pPr eaLnBrk="1" hangingPunct="1">
              <a:lnSpc>
                <a:spcPct val="80000"/>
              </a:lnSpc>
            </a:pPr>
            <a:r>
              <a:rPr lang="en-US" sz="3600" dirty="0" smtClean="0"/>
              <a:t>We would like to discuss some of the requirements that your son or daughter must fulfill in order to participate in </a:t>
            </a:r>
            <a:r>
              <a:rPr lang="en-US" sz="3600" u="sng" dirty="0" smtClean="0"/>
              <a:t>ANY</a:t>
            </a:r>
            <a:r>
              <a:rPr lang="en-US" sz="3600" dirty="0" smtClean="0"/>
              <a:t> senior activity.</a:t>
            </a:r>
          </a:p>
          <a:p>
            <a:pPr eaLnBrk="1" hangingPunct="1">
              <a:lnSpc>
                <a:spcPct val="80000"/>
              </a:lnSpc>
            </a:pPr>
            <a:endParaRPr lang="en-US" sz="3892" dirty="0" smtClean="0">
              <a:latin typeface="Comic Sans MS" pitchFamily="66" charset="0"/>
            </a:endParaRPr>
          </a:p>
          <a:p>
            <a:pPr eaLnBrk="1" hangingPunct="1">
              <a:lnSpc>
                <a:spcPct val="80000"/>
              </a:lnSpc>
              <a:buFontTx/>
              <a:buNone/>
            </a:pPr>
            <a:endParaRPr lang="en-US" sz="1800" dirty="0" smtClean="0">
              <a:latin typeface="Comic Sans MS" pitchFamily="66" charset="0"/>
            </a:endParaRPr>
          </a:p>
        </p:txBody>
      </p:sp>
      <p:sp>
        <p:nvSpPr>
          <p:cNvPr id="14339" name="Rectangle 3"/>
          <p:cNvSpPr>
            <a:spLocks noChangeArrowheads="1"/>
          </p:cNvSpPr>
          <p:nvPr/>
        </p:nvSpPr>
        <p:spPr bwMode="auto">
          <a:xfrm>
            <a:off x="4176252" y="457200"/>
            <a:ext cx="4050890" cy="1046440"/>
          </a:xfrm>
          <a:prstGeom prst="rect">
            <a:avLst/>
          </a:prstGeom>
          <a:noFill/>
          <a:ln w="9525">
            <a:noFill/>
            <a:miter lim="800000"/>
            <a:headEnd/>
            <a:tailEnd/>
          </a:ln>
        </p:spPr>
        <p:txBody>
          <a:bodyPr wrap="square">
            <a:spAutoFit/>
          </a:bodyPr>
          <a:lstStyle/>
          <a:p>
            <a:r>
              <a:rPr lang="en-US" sz="3100" dirty="0">
                <a:latin typeface="Cooper Black" pitchFamily="18" charset="0"/>
              </a:rPr>
              <a:t>Queremos </a:t>
            </a:r>
            <a:r>
              <a:rPr lang="en-US" sz="3100" dirty="0" err="1">
                <a:latin typeface="Cooper Black" pitchFamily="18" charset="0"/>
              </a:rPr>
              <a:t>que</a:t>
            </a:r>
            <a:r>
              <a:rPr lang="en-US" sz="3100" dirty="0">
                <a:latin typeface="Cooper Black" pitchFamily="18" charset="0"/>
              </a:rPr>
              <a:t> </a:t>
            </a:r>
            <a:r>
              <a:rPr lang="en-US" sz="3100" dirty="0" err="1" smtClean="0">
                <a:latin typeface="Cooper Black" pitchFamily="18" charset="0"/>
              </a:rPr>
              <a:t>usted</a:t>
            </a:r>
            <a:r>
              <a:rPr lang="en-US" sz="3100" dirty="0" smtClean="0">
                <a:latin typeface="Cooper Black" pitchFamily="18" charset="0"/>
              </a:rPr>
              <a:t> se </a:t>
            </a:r>
            <a:r>
              <a:rPr lang="en-US" sz="3100" dirty="0">
                <a:latin typeface="Cooper Black" pitchFamily="18" charset="0"/>
              </a:rPr>
              <a:t>i</a:t>
            </a:r>
            <a:r>
              <a:rPr lang="en-US" sz="3100" dirty="0" smtClean="0">
                <a:latin typeface="Cooper Black" pitchFamily="18" charset="0"/>
              </a:rPr>
              <a:t>nvolucre! </a:t>
            </a:r>
            <a:endParaRPr lang="en-US" sz="3100" dirty="0"/>
          </a:p>
        </p:txBody>
      </p:sp>
      <p:sp>
        <p:nvSpPr>
          <p:cNvPr id="14340" name="TextBox 6"/>
          <p:cNvSpPr txBox="1">
            <a:spLocks noChangeArrowheads="1"/>
          </p:cNvSpPr>
          <p:nvPr/>
        </p:nvSpPr>
        <p:spPr bwMode="auto">
          <a:xfrm>
            <a:off x="4203291" y="1828800"/>
            <a:ext cx="4038600" cy="4647426"/>
          </a:xfrm>
          <a:prstGeom prst="rect">
            <a:avLst/>
          </a:prstGeom>
          <a:noFill/>
          <a:ln w="9525">
            <a:noFill/>
            <a:miter lim="800000"/>
            <a:headEnd/>
            <a:tailEnd/>
          </a:ln>
        </p:spPr>
        <p:txBody>
          <a:bodyPr wrap="square">
            <a:spAutoFit/>
          </a:bodyPr>
          <a:lstStyle/>
          <a:p>
            <a:pPr marL="342900" indent="-342900">
              <a:buFont typeface="Courier New" pitchFamily="49" charset="0"/>
              <a:buChar char="o"/>
            </a:pPr>
            <a:r>
              <a:rPr lang="es-ES_tradnl" sz="3000" dirty="0">
                <a:latin typeface="+mn-lt"/>
              </a:rPr>
              <a:t>Quisiéramos comentar con ustedes unos de los requerimientos que su hijo/a debe de completar antes de poder participar en cualquier actividad para los </a:t>
            </a:r>
            <a:r>
              <a:rPr lang="es-ES_tradnl" sz="3000" dirty="0" err="1">
                <a:latin typeface="+mn-lt"/>
              </a:rPr>
              <a:t>Seniors</a:t>
            </a:r>
            <a:r>
              <a:rPr lang="es-ES_tradnl" sz="3000" dirty="0">
                <a:latin typeface="+mn-lt"/>
              </a:rPr>
              <a:t>. </a:t>
            </a:r>
            <a:endParaRPr lang="en-US" sz="2600" dirty="0">
              <a:solidFill>
                <a:schemeClr val="bg1"/>
              </a:solidFill>
              <a:latin typeface="+mn-lt"/>
            </a:endParaRPr>
          </a:p>
          <a:p>
            <a:pPr marL="342900" indent="-342900">
              <a:buFont typeface="Courier New" pitchFamily="49" charset="0"/>
              <a:buNone/>
            </a:pPr>
            <a:endParaRPr lang="en-US" sz="2600" dirty="0">
              <a:latin typeface="Comic Sans MS" pitchFamily="66" charset="0"/>
            </a:endParaRPr>
          </a:p>
        </p:txBody>
      </p:sp>
      <p:cxnSp>
        <p:nvCxnSpPr>
          <p:cNvPr id="9" name="Straight Connector 8"/>
          <p:cNvCxnSpPr/>
          <p:nvPr/>
        </p:nvCxnSpPr>
        <p:spPr>
          <a:xfrm rot="5400000">
            <a:off x="1371600" y="-377825"/>
            <a:ext cx="5638800" cy="0"/>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Grp="1" noChangeArrowheads="1"/>
          </p:cNvSpPr>
          <p:nvPr>
            <p:ph idx="4294967295"/>
          </p:nvPr>
        </p:nvSpPr>
        <p:spPr>
          <a:xfrm>
            <a:off x="0" y="727075"/>
            <a:ext cx="4038600" cy="6130925"/>
          </a:xfrm>
        </p:spPr>
        <p:txBody>
          <a:bodyPr>
            <a:noAutofit/>
          </a:bodyPr>
          <a:lstStyle/>
          <a:p>
            <a:pPr eaLnBrk="1" hangingPunct="1">
              <a:lnSpc>
                <a:spcPct val="80000"/>
              </a:lnSpc>
              <a:buFontTx/>
              <a:buNone/>
            </a:pPr>
            <a:r>
              <a:rPr lang="en-US" sz="4000" dirty="0" smtClean="0"/>
              <a:t>  </a:t>
            </a:r>
            <a:r>
              <a:rPr lang="en-US" sz="4400" dirty="0" smtClean="0"/>
              <a:t>Permission to participate in any senior activity will be denied or revoked for any of the following reasons:</a:t>
            </a:r>
          </a:p>
        </p:txBody>
      </p:sp>
      <p:sp>
        <p:nvSpPr>
          <p:cNvPr id="15362" name="TextBox 6"/>
          <p:cNvSpPr txBox="1">
            <a:spLocks noChangeArrowheads="1"/>
          </p:cNvSpPr>
          <p:nvPr/>
        </p:nvSpPr>
        <p:spPr bwMode="auto">
          <a:xfrm>
            <a:off x="4495800" y="1752600"/>
            <a:ext cx="3886200" cy="366713"/>
          </a:xfrm>
          <a:prstGeom prst="rect">
            <a:avLst/>
          </a:prstGeom>
          <a:noFill/>
          <a:ln w="9525">
            <a:noFill/>
            <a:miter lim="800000"/>
            <a:headEnd/>
            <a:tailEnd/>
          </a:ln>
        </p:spPr>
        <p:txBody>
          <a:bodyPr>
            <a:spAutoFit/>
          </a:bodyPr>
          <a:lstStyle/>
          <a:p>
            <a:pPr marL="342900" indent="-342900">
              <a:buFont typeface="Courier New" pitchFamily="49" charset="0"/>
              <a:buNone/>
            </a:pPr>
            <a:endParaRPr lang="en-US" sz="1800">
              <a:latin typeface="Comic Sans MS" pitchFamily="66" charset="0"/>
            </a:endParaRPr>
          </a:p>
        </p:txBody>
      </p:sp>
      <p:cxnSp>
        <p:nvCxnSpPr>
          <p:cNvPr id="9" name="Straight Connector 8"/>
          <p:cNvCxnSpPr/>
          <p:nvPr/>
        </p:nvCxnSpPr>
        <p:spPr>
          <a:xfrm rot="5400000">
            <a:off x="1371600" y="-53943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15364" name="Rectangle 7"/>
          <p:cNvSpPr>
            <a:spLocks noChangeArrowheads="1"/>
          </p:cNvSpPr>
          <p:nvPr/>
        </p:nvSpPr>
        <p:spPr bwMode="auto">
          <a:xfrm>
            <a:off x="4173795" y="762000"/>
            <a:ext cx="4343400" cy="5755422"/>
          </a:xfrm>
          <a:prstGeom prst="rect">
            <a:avLst/>
          </a:prstGeom>
          <a:noFill/>
          <a:ln w="9525">
            <a:noFill/>
            <a:miter lim="800000"/>
            <a:headEnd/>
            <a:tailEnd/>
          </a:ln>
        </p:spPr>
        <p:txBody>
          <a:bodyPr wrap="square">
            <a:spAutoFit/>
          </a:bodyPr>
          <a:lstStyle/>
          <a:p>
            <a:pPr>
              <a:spcBef>
                <a:spcPct val="20000"/>
              </a:spcBef>
              <a:buClr>
                <a:schemeClr val="accent1"/>
              </a:buClr>
              <a:buSzPct val="80000"/>
              <a:buFont typeface="Wingdings 2" pitchFamily="18" charset="2"/>
              <a:buNone/>
            </a:pPr>
            <a:r>
              <a:rPr lang="es-ES_tradnl" sz="4000" dirty="0"/>
              <a:t>P</a:t>
            </a:r>
            <a:r>
              <a:rPr lang="es-ES_tradnl" sz="4000" dirty="0" smtClean="0"/>
              <a:t>ermiso </a:t>
            </a:r>
            <a:r>
              <a:rPr lang="es-ES_tradnl" sz="4000" dirty="0"/>
              <a:t>para participar en </a:t>
            </a:r>
            <a:r>
              <a:rPr lang="es-ES_tradnl" sz="4000" dirty="0" smtClean="0"/>
              <a:t>los </a:t>
            </a:r>
            <a:r>
              <a:rPr lang="es-ES_tradnl" sz="4000" dirty="0"/>
              <a:t>actividades pueden ser revocadas por cualquiera de </a:t>
            </a:r>
            <a:r>
              <a:rPr lang="es-ES_tradnl" sz="4000" dirty="0" smtClean="0"/>
              <a:t>los </a:t>
            </a:r>
            <a:r>
              <a:rPr lang="es-ES_tradnl" sz="4000" dirty="0"/>
              <a:t>razones que siguen:</a:t>
            </a:r>
          </a:p>
          <a:p>
            <a:pPr>
              <a:spcBef>
                <a:spcPct val="20000"/>
              </a:spcBef>
              <a:buClr>
                <a:schemeClr val="accent1"/>
              </a:buClr>
              <a:buSzPct val="80000"/>
              <a:buFont typeface="Wingdings 2" pitchFamily="18" charset="2"/>
              <a:buNone/>
            </a:pPr>
            <a:endParaRPr lang="en-US" sz="4000" dirty="0"/>
          </a:p>
        </p:txBody>
      </p:sp>
      <p:cxnSp>
        <p:nvCxnSpPr>
          <p:cNvPr id="6" name="Straight Connector 5"/>
          <p:cNvCxnSpPr/>
          <p:nvPr/>
        </p:nvCxnSpPr>
        <p:spPr>
          <a:xfrm rot="5400000">
            <a:off x="1371600" y="-377825"/>
            <a:ext cx="5638800" cy="0"/>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p:cNvSpPr>
            <a:spLocks noGrp="1" noChangeArrowheads="1"/>
          </p:cNvSpPr>
          <p:nvPr>
            <p:ph type="title"/>
          </p:nvPr>
        </p:nvSpPr>
        <p:spPr>
          <a:xfrm>
            <a:off x="0" y="385762"/>
            <a:ext cx="4343400" cy="708025"/>
          </a:xfrm>
        </p:spPr>
        <p:txBody>
          <a:bodyPr>
            <a:noAutofit/>
          </a:bodyPr>
          <a:lstStyle/>
          <a:p>
            <a:pPr algn="ctr" eaLnBrk="1" hangingPunct="1"/>
            <a:r>
              <a:rPr lang="en-US" sz="4400" dirty="0" smtClean="0">
                <a:latin typeface="Cooper Black" pitchFamily="18" charset="0"/>
              </a:rPr>
              <a:t>Attendance</a:t>
            </a:r>
          </a:p>
        </p:txBody>
      </p:sp>
      <p:sp>
        <p:nvSpPr>
          <p:cNvPr id="16386" name="Rectangle 4"/>
          <p:cNvSpPr>
            <a:spLocks noGrp="1" noChangeArrowheads="1"/>
          </p:cNvSpPr>
          <p:nvPr>
            <p:ph idx="1"/>
          </p:nvPr>
        </p:nvSpPr>
        <p:spPr>
          <a:xfrm>
            <a:off x="147484" y="1474839"/>
            <a:ext cx="4191000" cy="4876800"/>
          </a:xfrm>
        </p:spPr>
        <p:txBody>
          <a:bodyPr>
            <a:noAutofit/>
          </a:bodyPr>
          <a:lstStyle/>
          <a:p>
            <a:pPr eaLnBrk="1" hangingPunct="1">
              <a:lnSpc>
                <a:spcPct val="80000"/>
              </a:lnSpc>
            </a:pPr>
            <a:r>
              <a:rPr lang="en-US" sz="3600" dirty="0" smtClean="0"/>
              <a:t>The student may not have more than 5 </a:t>
            </a:r>
            <a:r>
              <a:rPr lang="en-US" sz="3600" u="sng" dirty="0" smtClean="0"/>
              <a:t>unexcused</a:t>
            </a:r>
            <a:r>
              <a:rPr lang="en-US" sz="3600" dirty="0" smtClean="0"/>
              <a:t> absences in any semester class or 10 </a:t>
            </a:r>
            <a:r>
              <a:rPr lang="en-US" sz="3600" u="sng" dirty="0" smtClean="0"/>
              <a:t>unexcused</a:t>
            </a:r>
            <a:r>
              <a:rPr lang="en-US" sz="3600" dirty="0" smtClean="0"/>
              <a:t> absences in any annual class.</a:t>
            </a:r>
          </a:p>
          <a:p>
            <a:pPr eaLnBrk="1" hangingPunct="1">
              <a:lnSpc>
                <a:spcPct val="80000"/>
              </a:lnSpc>
            </a:pPr>
            <a:r>
              <a:rPr lang="en-US" sz="3600" dirty="0" smtClean="0"/>
              <a:t>The student must not have more than 20 </a:t>
            </a:r>
            <a:r>
              <a:rPr lang="en-US" sz="3600" dirty="0" err="1" smtClean="0"/>
              <a:t>tardies</a:t>
            </a:r>
            <a:r>
              <a:rPr lang="en-US" sz="3600" dirty="0" smtClean="0"/>
              <a:t> to school.</a:t>
            </a:r>
          </a:p>
        </p:txBody>
      </p:sp>
      <p:sp>
        <p:nvSpPr>
          <p:cNvPr id="16387" name="Rectangle 3"/>
          <p:cNvSpPr>
            <a:spLocks noChangeArrowheads="1"/>
          </p:cNvSpPr>
          <p:nvPr/>
        </p:nvSpPr>
        <p:spPr bwMode="auto">
          <a:xfrm>
            <a:off x="4395019" y="385762"/>
            <a:ext cx="3758381" cy="708025"/>
          </a:xfrm>
          <a:prstGeom prst="rect">
            <a:avLst/>
          </a:prstGeom>
          <a:noFill/>
          <a:ln w="9525">
            <a:noFill/>
            <a:miter lim="800000"/>
            <a:headEnd/>
            <a:tailEnd/>
          </a:ln>
        </p:spPr>
        <p:txBody>
          <a:bodyPr wrap="square">
            <a:spAutoFit/>
          </a:bodyPr>
          <a:lstStyle/>
          <a:p>
            <a:pPr algn="ctr"/>
            <a:r>
              <a:rPr lang="en-US" sz="4000" dirty="0" err="1">
                <a:latin typeface="Cooper Black" pitchFamily="18" charset="0"/>
              </a:rPr>
              <a:t>Asistencia</a:t>
            </a:r>
            <a:endParaRPr lang="en-US" sz="4000" dirty="0"/>
          </a:p>
        </p:txBody>
      </p:sp>
      <p:sp>
        <p:nvSpPr>
          <p:cNvPr id="16388" name="Rectangle 4"/>
          <p:cNvSpPr>
            <a:spLocks noChangeArrowheads="1"/>
          </p:cNvSpPr>
          <p:nvPr/>
        </p:nvSpPr>
        <p:spPr bwMode="auto">
          <a:xfrm>
            <a:off x="4358148" y="1447800"/>
            <a:ext cx="3795252" cy="4832092"/>
          </a:xfrm>
          <a:prstGeom prst="rect">
            <a:avLst/>
          </a:prstGeom>
          <a:noFill/>
          <a:ln w="9525">
            <a:noFill/>
            <a:miter lim="800000"/>
            <a:headEnd/>
            <a:tailEnd/>
          </a:ln>
        </p:spPr>
        <p:txBody>
          <a:bodyPr wrap="square">
            <a:spAutoFit/>
          </a:bodyPr>
          <a:lstStyle/>
          <a:p>
            <a:pPr marL="342900" indent="-342900">
              <a:buFont typeface="Courier New" pitchFamily="49" charset="0"/>
              <a:buChar char="o"/>
            </a:pPr>
            <a:r>
              <a:rPr lang="es-ES_tradnl" sz="2800" dirty="0">
                <a:latin typeface="+mn-lt"/>
              </a:rPr>
              <a:t>El estudiante no puede tener mas de 5 ausencias </a:t>
            </a:r>
            <a:r>
              <a:rPr lang="es-ES_tradnl" sz="2800" u="sng" dirty="0">
                <a:latin typeface="+mn-lt"/>
              </a:rPr>
              <a:t>sin excusa </a:t>
            </a:r>
            <a:r>
              <a:rPr lang="es-ES_tradnl" sz="2800" dirty="0">
                <a:latin typeface="+mn-lt"/>
              </a:rPr>
              <a:t>en ninguna clase semestral o 10 ausencias </a:t>
            </a:r>
            <a:r>
              <a:rPr lang="es-ES_tradnl" sz="2800" u="sng" dirty="0">
                <a:latin typeface="+mn-lt"/>
              </a:rPr>
              <a:t>sin excusa </a:t>
            </a:r>
            <a:r>
              <a:rPr lang="es-ES_tradnl" sz="2800" dirty="0">
                <a:latin typeface="+mn-lt"/>
              </a:rPr>
              <a:t>en una clase anual.</a:t>
            </a:r>
          </a:p>
          <a:p>
            <a:pPr marL="342900" indent="-342900">
              <a:buFont typeface="Courier New" pitchFamily="49" charset="0"/>
              <a:buChar char="o"/>
            </a:pPr>
            <a:r>
              <a:rPr lang="es-ES_tradnl" sz="2800" dirty="0">
                <a:latin typeface="+mn-lt"/>
              </a:rPr>
              <a:t>El estudiante no puede tener mas de 20 días tarde a la escuela</a:t>
            </a:r>
            <a:r>
              <a:rPr lang="es-ES_tradnl" sz="2800" dirty="0" smtClean="0">
                <a:latin typeface="+mn-lt"/>
              </a:rPr>
              <a:t>.</a:t>
            </a:r>
            <a:endParaRPr lang="es-ES_tradnl" sz="2800" dirty="0">
              <a:latin typeface="+mn-lt"/>
            </a:endParaRPr>
          </a:p>
        </p:txBody>
      </p:sp>
      <p:cxnSp>
        <p:nvCxnSpPr>
          <p:cNvPr id="6" name="Straight Connector 5"/>
          <p:cNvCxnSpPr/>
          <p:nvPr/>
        </p:nvCxnSpPr>
        <p:spPr>
          <a:xfrm rot="5400000">
            <a:off x="1524000" y="-5314950"/>
            <a:ext cx="5638800"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rot="5400000">
            <a:off x="1524000" y="-377825"/>
            <a:ext cx="5638800" cy="0"/>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
          <p:cNvSpPr>
            <a:spLocks noGrp="1" noChangeArrowheads="1"/>
          </p:cNvSpPr>
          <p:nvPr>
            <p:ph type="title"/>
          </p:nvPr>
        </p:nvSpPr>
        <p:spPr>
          <a:xfrm>
            <a:off x="152400" y="152400"/>
            <a:ext cx="4114800" cy="872613"/>
          </a:xfrm>
        </p:spPr>
        <p:txBody>
          <a:bodyPr>
            <a:noAutofit/>
          </a:bodyPr>
          <a:lstStyle/>
          <a:p>
            <a:pPr algn="ctr" eaLnBrk="1" hangingPunct="1"/>
            <a:r>
              <a:rPr lang="en-US" sz="5400" dirty="0" smtClean="0">
                <a:latin typeface="Cooper Black" pitchFamily="18" charset="0"/>
              </a:rPr>
              <a:t>Finances</a:t>
            </a:r>
          </a:p>
        </p:txBody>
      </p:sp>
      <p:sp>
        <p:nvSpPr>
          <p:cNvPr id="17410" name="Rectangle 4"/>
          <p:cNvSpPr>
            <a:spLocks noGrp="1" noChangeArrowheads="1"/>
          </p:cNvSpPr>
          <p:nvPr>
            <p:ph idx="1"/>
          </p:nvPr>
        </p:nvSpPr>
        <p:spPr>
          <a:xfrm>
            <a:off x="228600" y="1276218"/>
            <a:ext cx="3962400" cy="5505582"/>
          </a:xfrm>
        </p:spPr>
        <p:txBody>
          <a:bodyPr>
            <a:noAutofit/>
          </a:bodyPr>
          <a:lstStyle/>
          <a:p>
            <a:pPr>
              <a:lnSpc>
                <a:spcPct val="80000"/>
              </a:lnSpc>
            </a:pPr>
            <a:r>
              <a:rPr lang="en-US" sz="3600" dirty="0" smtClean="0"/>
              <a:t>All school debts must be paid before buying an event ticket.</a:t>
            </a:r>
          </a:p>
          <a:p>
            <a:pPr eaLnBrk="1" hangingPunct="1">
              <a:lnSpc>
                <a:spcPct val="80000"/>
              </a:lnSpc>
              <a:buFontTx/>
              <a:buNone/>
            </a:pPr>
            <a:r>
              <a:rPr lang="en-US" sz="3600" dirty="0" smtClean="0"/>
              <a:t> </a:t>
            </a:r>
          </a:p>
          <a:p>
            <a:pPr>
              <a:lnSpc>
                <a:spcPct val="80000"/>
              </a:lnSpc>
            </a:pPr>
            <a:r>
              <a:rPr lang="en-US" sz="3600" dirty="0" smtClean="0"/>
              <a:t>This includes library fees, class fees, and lost text books.</a:t>
            </a:r>
          </a:p>
        </p:txBody>
      </p:sp>
      <p:sp>
        <p:nvSpPr>
          <p:cNvPr id="17411" name="Rectangle 3"/>
          <p:cNvSpPr>
            <a:spLocks noChangeArrowheads="1"/>
          </p:cNvSpPr>
          <p:nvPr/>
        </p:nvSpPr>
        <p:spPr bwMode="auto">
          <a:xfrm>
            <a:off x="4572000" y="152400"/>
            <a:ext cx="3642600" cy="1015663"/>
          </a:xfrm>
          <a:prstGeom prst="rect">
            <a:avLst/>
          </a:prstGeom>
          <a:noFill/>
          <a:ln w="9525">
            <a:noFill/>
            <a:miter lim="800000"/>
            <a:headEnd/>
            <a:tailEnd/>
          </a:ln>
        </p:spPr>
        <p:txBody>
          <a:bodyPr wrap="none">
            <a:spAutoFit/>
          </a:bodyPr>
          <a:lstStyle/>
          <a:p>
            <a:r>
              <a:rPr lang="en-US" sz="6000" dirty="0" err="1">
                <a:latin typeface="Cooper Black" pitchFamily="18" charset="0"/>
              </a:rPr>
              <a:t>Finanzas</a:t>
            </a:r>
            <a:endParaRPr lang="en-US" sz="6000" dirty="0"/>
          </a:p>
        </p:txBody>
      </p:sp>
      <p:sp>
        <p:nvSpPr>
          <p:cNvPr id="17412" name="Rectangle 6"/>
          <p:cNvSpPr>
            <a:spLocks noChangeArrowheads="1"/>
          </p:cNvSpPr>
          <p:nvPr/>
        </p:nvSpPr>
        <p:spPr bwMode="auto">
          <a:xfrm>
            <a:off x="4358148" y="1276218"/>
            <a:ext cx="3719052" cy="4524315"/>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dirty="0" err="1">
                <a:latin typeface="+mn-lt"/>
              </a:rPr>
              <a:t>Todas</a:t>
            </a:r>
            <a:r>
              <a:rPr lang="en-US" dirty="0">
                <a:latin typeface="+mn-lt"/>
              </a:rPr>
              <a:t> </a:t>
            </a:r>
            <a:r>
              <a:rPr lang="en-US" dirty="0" err="1">
                <a:latin typeface="+mn-lt"/>
              </a:rPr>
              <a:t>las</a:t>
            </a:r>
            <a:r>
              <a:rPr lang="en-US" dirty="0">
                <a:latin typeface="+mn-lt"/>
              </a:rPr>
              <a:t> </a:t>
            </a:r>
            <a:r>
              <a:rPr lang="en-US" dirty="0" err="1">
                <a:latin typeface="+mn-lt"/>
              </a:rPr>
              <a:t>deudas</a:t>
            </a:r>
            <a:r>
              <a:rPr lang="en-US" dirty="0">
                <a:latin typeface="+mn-lt"/>
              </a:rPr>
              <a:t> </a:t>
            </a:r>
            <a:r>
              <a:rPr lang="en-US" dirty="0" err="1">
                <a:latin typeface="+mn-lt"/>
              </a:rPr>
              <a:t>tienen</a:t>
            </a:r>
            <a:r>
              <a:rPr lang="en-US" dirty="0">
                <a:latin typeface="+mn-lt"/>
              </a:rPr>
              <a:t> </a:t>
            </a:r>
            <a:r>
              <a:rPr lang="en-US" dirty="0" err="1">
                <a:latin typeface="+mn-lt"/>
              </a:rPr>
              <a:t>que</a:t>
            </a:r>
            <a:r>
              <a:rPr lang="en-US" dirty="0">
                <a:latin typeface="+mn-lt"/>
              </a:rPr>
              <a:t> </a:t>
            </a:r>
            <a:r>
              <a:rPr lang="en-US" dirty="0" err="1">
                <a:latin typeface="+mn-lt"/>
              </a:rPr>
              <a:t>estar</a:t>
            </a:r>
            <a:r>
              <a:rPr lang="en-US" dirty="0">
                <a:latin typeface="+mn-lt"/>
              </a:rPr>
              <a:t> </a:t>
            </a:r>
            <a:r>
              <a:rPr lang="en-US" dirty="0" err="1" smtClean="0">
                <a:latin typeface="+mn-lt"/>
              </a:rPr>
              <a:t>pagadas</a:t>
            </a:r>
            <a:r>
              <a:rPr lang="en-US" dirty="0" smtClean="0">
                <a:latin typeface="+mn-lt"/>
              </a:rPr>
              <a:t>.</a:t>
            </a:r>
          </a:p>
          <a:p>
            <a:endParaRPr lang="en-US" dirty="0">
              <a:latin typeface="+mn-lt"/>
            </a:endParaRPr>
          </a:p>
          <a:p>
            <a:pPr>
              <a:buFont typeface="Courier New" pitchFamily="49" charset="0"/>
              <a:buChar char="o"/>
            </a:pPr>
            <a:r>
              <a:rPr lang="en-US" dirty="0" err="1">
                <a:latin typeface="+mn-lt"/>
              </a:rPr>
              <a:t>Esto</a:t>
            </a:r>
            <a:r>
              <a:rPr lang="en-US" dirty="0">
                <a:latin typeface="+mn-lt"/>
              </a:rPr>
              <a:t> </a:t>
            </a:r>
            <a:r>
              <a:rPr lang="en-US" dirty="0" err="1">
                <a:latin typeface="+mn-lt"/>
              </a:rPr>
              <a:t>incluye</a:t>
            </a:r>
            <a:r>
              <a:rPr lang="en-US" dirty="0">
                <a:latin typeface="+mn-lt"/>
              </a:rPr>
              <a:t> </a:t>
            </a:r>
            <a:r>
              <a:rPr lang="en-US" dirty="0" err="1">
                <a:latin typeface="+mn-lt"/>
              </a:rPr>
              <a:t>las</a:t>
            </a:r>
            <a:r>
              <a:rPr lang="en-US" dirty="0">
                <a:latin typeface="+mn-lt"/>
              </a:rPr>
              <a:t> </a:t>
            </a:r>
            <a:r>
              <a:rPr lang="en-US" dirty="0" err="1">
                <a:latin typeface="+mn-lt"/>
              </a:rPr>
              <a:t>deudas</a:t>
            </a:r>
            <a:r>
              <a:rPr lang="en-US" dirty="0">
                <a:latin typeface="+mn-lt"/>
              </a:rPr>
              <a:t> a la </a:t>
            </a:r>
            <a:r>
              <a:rPr lang="en-US" dirty="0" err="1">
                <a:latin typeface="+mn-lt"/>
              </a:rPr>
              <a:t>biblioteca</a:t>
            </a:r>
            <a:r>
              <a:rPr lang="en-US" dirty="0">
                <a:latin typeface="+mn-lt"/>
              </a:rPr>
              <a:t>, </a:t>
            </a:r>
            <a:r>
              <a:rPr lang="en-US" dirty="0" err="1">
                <a:latin typeface="+mn-lt"/>
              </a:rPr>
              <a:t>deudas</a:t>
            </a:r>
            <a:r>
              <a:rPr lang="en-US" dirty="0">
                <a:latin typeface="+mn-lt"/>
              </a:rPr>
              <a:t> de </a:t>
            </a:r>
            <a:r>
              <a:rPr lang="en-US" dirty="0" err="1">
                <a:latin typeface="+mn-lt"/>
              </a:rPr>
              <a:t>las</a:t>
            </a:r>
            <a:r>
              <a:rPr lang="en-US" dirty="0">
                <a:latin typeface="+mn-lt"/>
              </a:rPr>
              <a:t> </a:t>
            </a:r>
            <a:r>
              <a:rPr lang="en-US" dirty="0" err="1">
                <a:latin typeface="+mn-lt"/>
              </a:rPr>
              <a:t>clases</a:t>
            </a:r>
            <a:r>
              <a:rPr lang="en-US" dirty="0">
                <a:latin typeface="+mn-lt"/>
              </a:rPr>
              <a:t>, y </a:t>
            </a:r>
            <a:r>
              <a:rPr lang="en-US" dirty="0" err="1">
                <a:latin typeface="+mn-lt"/>
              </a:rPr>
              <a:t>libros</a:t>
            </a:r>
            <a:r>
              <a:rPr lang="en-US" dirty="0">
                <a:latin typeface="+mn-lt"/>
              </a:rPr>
              <a:t> </a:t>
            </a:r>
            <a:r>
              <a:rPr lang="en-US" dirty="0" err="1">
                <a:latin typeface="+mn-lt"/>
              </a:rPr>
              <a:t>perdidos</a:t>
            </a:r>
            <a:r>
              <a:rPr lang="en-US" dirty="0">
                <a:latin typeface="+mn-lt"/>
              </a:rPr>
              <a:t>.</a:t>
            </a:r>
          </a:p>
        </p:txBody>
      </p:sp>
      <p:cxnSp>
        <p:nvCxnSpPr>
          <p:cNvPr id="8" name="Straight Connector 7"/>
          <p:cNvCxnSpPr/>
          <p:nvPr/>
        </p:nvCxnSpPr>
        <p:spPr>
          <a:xfrm rot="5400000">
            <a:off x="1524000" y="-5314950"/>
            <a:ext cx="5638800"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rot="5400000">
            <a:off x="1524000" y="-377825"/>
            <a:ext cx="5638800" cy="0"/>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title"/>
          </p:nvPr>
        </p:nvSpPr>
        <p:spPr>
          <a:xfrm>
            <a:off x="76200" y="0"/>
            <a:ext cx="4419600" cy="1524000"/>
          </a:xfrm>
        </p:spPr>
        <p:txBody>
          <a:bodyPr>
            <a:noAutofit/>
          </a:bodyPr>
          <a:lstStyle/>
          <a:p>
            <a:pPr algn="ctr" eaLnBrk="1" hangingPunct="1"/>
            <a:r>
              <a:rPr lang="en-US" sz="4800" dirty="0" smtClean="0">
                <a:latin typeface="Cooper Black" pitchFamily="18" charset="0"/>
              </a:rPr>
              <a:t>Community Service</a:t>
            </a:r>
          </a:p>
        </p:txBody>
      </p:sp>
      <p:sp>
        <p:nvSpPr>
          <p:cNvPr id="18434" name="Rectangle 4"/>
          <p:cNvSpPr>
            <a:spLocks noGrp="1" noChangeArrowheads="1"/>
          </p:cNvSpPr>
          <p:nvPr>
            <p:ph sz="half" idx="1"/>
          </p:nvPr>
        </p:nvSpPr>
        <p:spPr>
          <a:xfrm>
            <a:off x="457200" y="1676400"/>
            <a:ext cx="3657600" cy="4953000"/>
          </a:xfrm>
        </p:spPr>
        <p:txBody>
          <a:bodyPr>
            <a:noAutofit/>
          </a:bodyPr>
          <a:lstStyle/>
          <a:p>
            <a:pPr eaLnBrk="1" hangingPunct="1">
              <a:lnSpc>
                <a:spcPct val="80000"/>
              </a:lnSpc>
            </a:pPr>
            <a:r>
              <a:rPr lang="en-US" dirty="0" smtClean="0">
                <a:latin typeface="Comic Sans MS" pitchFamily="66" charset="0"/>
              </a:rPr>
              <a:t>   </a:t>
            </a:r>
            <a:r>
              <a:rPr lang="en-US" sz="3000" dirty="0" smtClean="0"/>
              <a:t>All students must have </a:t>
            </a:r>
            <a:r>
              <a:rPr lang="en-US" sz="3000" b="1" dirty="0" smtClean="0"/>
              <a:t>100 hours</a:t>
            </a:r>
            <a:r>
              <a:rPr lang="en-US" sz="3000" dirty="0" smtClean="0"/>
              <a:t> of community service submitted and entered into the school’s database.</a:t>
            </a:r>
          </a:p>
          <a:p>
            <a:pPr eaLnBrk="1" hangingPunct="1">
              <a:lnSpc>
                <a:spcPct val="80000"/>
              </a:lnSpc>
            </a:pPr>
            <a:endParaRPr lang="en-US" sz="3000" b="1" dirty="0" smtClean="0"/>
          </a:p>
          <a:p>
            <a:pPr eaLnBrk="1" hangingPunct="1">
              <a:lnSpc>
                <a:spcPct val="80000"/>
              </a:lnSpc>
            </a:pPr>
            <a:r>
              <a:rPr lang="en-US" sz="3000" dirty="0" smtClean="0"/>
              <a:t>For questions, please speak to your child’s lead teacher.</a:t>
            </a:r>
          </a:p>
        </p:txBody>
      </p:sp>
      <p:sp>
        <p:nvSpPr>
          <p:cNvPr id="18435" name="Content Placeholder 4"/>
          <p:cNvSpPr>
            <a:spLocks noGrp="1"/>
          </p:cNvSpPr>
          <p:nvPr>
            <p:ph sz="half" idx="2"/>
          </p:nvPr>
        </p:nvSpPr>
        <p:spPr>
          <a:xfrm>
            <a:off x="4525297" y="1600200"/>
            <a:ext cx="3733800" cy="5105400"/>
          </a:xfrm>
        </p:spPr>
        <p:txBody>
          <a:bodyPr>
            <a:noAutofit/>
          </a:bodyPr>
          <a:lstStyle/>
          <a:p>
            <a:r>
              <a:rPr lang="es-ES" dirty="0" smtClean="0"/>
              <a:t>Todos los estudiantes deben tener 25 horas comunitarias.</a:t>
            </a:r>
            <a:endParaRPr lang="es-ES" b="1" dirty="0" smtClean="0"/>
          </a:p>
          <a:p>
            <a:pPr>
              <a:buFont typeface="Wingdings 2" pitchFamily="18" charset="2"/>
              <a:buNone/>
            </a:pPr>
            <a:endParaRPr lang="es-ES" dirty="0" smtClean="0"/>
          </a:p>
          <a:p>
            <a:r>
              <a:rPr lang="es-ES" dirty="0" smtClean="0"/>
              <a:t>Si usted tiene cualquier pregunta, por favor</a:t>
            </a:r>
            <a:r>
              <a:rPr lang="en-US" b="1" dirty="0" smtClean="0"/>
              <a:t> </a:t>
            </a:r>
            <a:r>
              <a:rPr lang="en-US" dirty="0" err="1" smtClean="0"/>
              <a:t>póngase</a:t>
            </a:r>
            <a:r>
              <a:rPr lang="en-US" dirty="0" smtClean="0"/>
              <a:t> en </a:t>
            </a:r>
            <a:r>
              <a:rPr lang="en-US" dirty="0" err="1" smtClean="0"/>
              <a:t>contacto</a:t>
            </a:r>
            <a:r>
              <a:rPr lang="es-ES" dirty="0" smtClean="0"/>
              <a:t> con la maestra de la academia.</a:t>
            </a:r>
            <a:endParaRPr lang="en-US" dirty="0" smtClean="0"/>
          </a:p>
        </p:txBody>
      </p:sp>
      <p:cxnSp>
        <p:nvCxnSpPr>
          <p:cNvPr id="4" name="Straight Connector 3"/>
          <p:cNvCxnSpPr/>
          <p:nvPr/>
        </p:nvCxnSpPr>
        <p:spPr>
          <a:xfrm rot="5400000">
            <a:off x="1676400" y="-8350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18437" name="TextBox 5"/>
          <p:cNvSpPr txBox="1">
            <a:spLocks noChangeArrowheads="1"/>
          </p:cNvSpPr>
          <p:nvPr/>
        </p:nvSpPr>
        <p:spPr bwMode="auto">
          <a:xfrm>
            <a:off x="4495800" y="4916"/>
            <a:ext cx="3657600" cy="1908215"/>
          </a:xfrm>
          <a:prstGeom prst="rect">
            <a:avLst/>
          </a:prstGeom>
          <a:noFill/>
          <a:ln w="9525">
            <a:noFill/>
            <a:miter lim="800000"/>
            <a:headEnd/>
            <a:tailEnd/>
          </a:ln>
        </p:spPr>
        <p:txBody>
          <a:bodyPr wrap="square">
            <a:spAutoFit/>
          </a:bodyPr>
          <a:lstStyle/>
          <a:p>
            <a:pPr algn="ctr"/>
            <a:r>
              <a:rPr lang="en-US" sz="3600" dirty="0" err="1">
                <a:latin typeface="Cooper Black" pitchFamily="18" charset="0"/>
              </a:rPr>
              <a:t>Horas</a:t>
            </a:r>
            <a:endParaRPr lang="en-US" sz="3600" dirty="0">
              <a:latin typeface="Cooper Black" pitchFamily="18" charset="0"/>
            </a:endParaRPr>
          </a:p>
          <a:p>
            <a:pPr algn="ctr"/>
            <a:r>
              <a:rPr lang="en-US" sz="3600" dirty="0" err="1">
                <a:latin typeface="Cooper Black" pitchFamily="18" charset="0"/>
              </a:rPr>
              <a:t>Comunitarias</a:t>
            </a:r>
            <a:r>
              <a:rPr lang="en-US" sz="3600" dirty="0">
                <a:latin typeface="Cooper Black" pitchFamily="18" charset="0"/>
              </a:rPr>
              <a:t> </a:t>
            </a:r>
          </a:p>
          <a:p>
            <a:endParaRPr lang="en-US" sz="4600" dirty="0">
              <a:latin typeface="Cooper Black"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76200" y="152400"/>
            <a:ext cx="4419600" cy="1524000"/>
          </a:xfrm>
        </p:spPr>
        <p:txBody>
          <a:bodyPr>
            <a:normAutofit/>
          </a:bodyPr>
          <a:lstStyle/>
          <a:p>
            <a:pPr algn="ctr" eaLnBrk="1" hangingPunct="1"/>
            <a:r>
              <a:rPr lang="en-US" sz="4800" dirty="0" smtClean="0">
                <a:latin typeface="Cooper Black" pitchFamily="18" charset="0"/>
              </a:rPr>
              <a:t>Outdoor Suspension</a:t>
            </a:r>
          </a:p>
        </p:txBody>
      </p:sp>
      <p:sp>
        <p:nvSpPr>
          <p:cNvPr id="19458" name="Rectangle 4"/>
          <p:cNvSpPr>
            <a:spLocks noGrp="1" noChangeArrowheads="1"/>
          </p:cNvSpPr>
          <p:nvPr>
            <p:ph idx="1"/>
          </p:nvPr>
        </p:nvSpPr>
        <p:spPr>
          <a:xfrm>
            <a:off x="152400" y="2014522"/>
            <a:ext cx="4038600" cy="4724400"/>
          </a:xfrm>
        </p:spPr>
        <p:txBody>
          <a:bodyPr>
            <a:normAutofit/>
          </a:bodyPr>
          <a:lstStyle/>
          <a:p>
            <a:pPr>
              <a:buNone/>
            </a:pPr>
            <a:r>
              <a:rPr lang="en-US" sz="4000" dirty="0" smtClean="0"/>
              <a:t>  </a:t>
            </a:r>
            <a:r>
              <a:rPr lang="en-US" sz="3600" dirty="0" smtClean="0"/>
              <a:t>Students must not have been on outdoor suspension and/or indoor suspension (SCSI</a:t>
            </a:r>
            <a:r>
              <a:rPr lang="en-US" sz="3600" dirty="0"/>
              <a:t>) for 5 or more days .</a:t>
            </a:r>
            <a:endParaRPr lang="en-US" sz="3600" dirty="0" smtClean="0"/>
          </a:p>
          <a:p>
            <a:pPr algn="ctr" eaLnBrk="1" hangingPunct="1">
              <a:buFontTx/>
              <a:buNone/>
            </a:pPr>
            <a:endParaRPr lang="en-US" sz="2800" dirty="0" smtClean="0"/>
          </a:p>
        </p:txBody>
      </p:sp>
      <p:cxnSp>
        <p:nvCxnSpPr>
          <p:cNvPr id="4" name="Straight Connector 3"/>
          <p:cNvCxnSpPr/>
          <p:nvPr/>
        </p:nvCxnSpPr>
        <p:spPr>
          <a:xfrm rot="5400000">
            <a:off x="1828800" y="-2254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5" name="TextBox 4"/>
          <p:cNvSpPr txBox="1"/>
          <p:nvPr/>
        </p:nvSpPr>
        <p:spPr>
          <a:xfrm>
            <a:off x="4495800" y="24581"/>
            <a:ext cx="3886200" cy="2123658"/>
          </a:xfrm>
          <a:prstGeom prst="rect">
            <a:avLst/>
          </a:prstGeom>
          <a:noFill/>
        </p:spPr>
        <p:txBody>
          <a:bodyPr>
            <a:spAutoFit/>
          </a:bodyPr>
          <a:lstStyle/>
          <a:p>
            <a:pPr algn="ctr">
              <a:defRPr/>
            </a:pPr>
            <a:r>
              <a:rPr lang="en-US" sz="4400" dirty="0" err="1">
                <a:latin typeface="Cooper Black" pitchFamily="18" charset="0"/>
                <a:ea typeface="+mj-ea"/>
                <a:cs typeface="+mj-cs"/>
              </a:rPr>
              <a:t>Suspensión</a:t>
            </a:r>
            <a:r>
              <a:rPr lang="en-US" sz="4400" dirty="0">
                <a:latin typeface="Cooper Black" pitchFamily="18" charset="0"/>
                <a:ea typeface="+mj-ea"/>
                <a:cs typeface="+mj-cs"/>
              </a:rPr>
              <a:t> </a:t>
            </a:r>
            <a:r>
              <a:rPr lang="en-US" sz="4400" dirty="0" err="1">
                <a:latin typeface="Cooper Black" pitchFamily="18" charset="0"/>
                <a:ea typeface="+mj-ea"/>
                <a:cs typeface="+mj-cs"/>
              </a:rPr>
              <a:t>fuera</a:t>
            </a:r>
            <a:r>
              <a:rPr lang="en-US" sz="4400" dirty="0">
                <a:latin typeface="Cooper Black" pitchFamily="18" charset="0"/>
                <a:ea typeface="+mj-ea"/>
                <a:cs typeface="+mj-cs"/>
              </a:rPr>
              <a:t> del </a:t>
            </a:r>
            <a:r>
              <a:rPr lang="en-US" sz="4400" dirty="0" err="1">
                <a:latin typeface="Cooper Black" pitchFamily="18" charset="0"/>
                <a:ea typeface="+mj-ea"/>
                <a:cs typeface="+mj-cs"/>
              </a:rPr>
              <a:t>colegio</a:t>
            </a:r>
            <a:endParaRPr lang="en-US" sz="4400" dirty="0">
              <a:latin typeface="Cooper Black" pitchFamily="18" charset="0"/>
              <a:ea typeface="+mj-ea"/>
              <a:cs typeface="+mj-cs"/>
            </a:endParaRPr>
          </a:p>
        </p:txBody>
      </p:sp>
      <p:sp>
        <p:nvSpPr>
          <p:cNvPr id="19461" name="TextBox 5"/>
          <p:cNvSpPr txBox="1">
            <a:spLocks noChangeArrowheads="1"/>
          </p:cNvSpPr>
          <p:nvPr/>
        </p:nvSpPr>
        <p:spPr bwMode="auto">
          <a:xfrm>
            <a:off x="4650658" y="2209800"/>
            <a:ext cx="3429000" cy="4524315"/>
          </a:xfrm>
          <a:prstGeom prst="rect">
            <a:avLst/>
          </a:prstGeom>
          <a:noFill/>
          <a:ln w="9525">
            <a:noFill/>
            <a:miter lim="800000"/>
            <a:headEnd/>
            <a:tailEnd/>
          </a:ln>
        </p:spPr>
        <p:txBody>
          <a:bodyPr>
            <a:spAutoFit/>
          </a:bodyPr>
          <a:lstStyle/>
          <a:p>
            <a:r>
              <a:rPr lang="es-ES" dirty="0">
                <a:latin typeface="+mn-lt"/>
              </a:rPr>
              <a:t>Estudiantes no pueden tener m</a:t>
            </a:r>
            <a:r>
              <a:rPr lang="en-US" dirty="0" err="1">
                <a:latin typeface="+mn-lt"/>
              </a:rPr>
              <a:t>ás</a:t>
            </a:r>
            <a:r>
              <a:rPr lang="en-US" dirty="0">
                <a:latin typeface="+mn-lt"/>
              </a:rPr>
              <a:t> </a:t>
            </a:r>
            <a:r>
              <a:rPr lang="en-US" dirty="0" smtClean="0">
                <a:latin typeface="+mn-lt"/>
              </a:rPr>
              <a:t>de </a:t>
            </a:r>
            <a:r>
              <a:rPr lang="es-ES" dirty="0">
                <a:latin typeface="+mn-lt"/>
              </a:rPr>
              <a:t>5</a:t>
            </a:r>
            <a:r>
              <a:rPr lang="es-ES" dirty="0" smtClean="0">
                <a:latin typeface="+mn-lt"/>
              </a:rPr>
              <a:t> </a:t>
            </a:r>
            <a:r>
              <a:rPr lang="es-ES" dirty="0">
                <a:latin typeface="+mn-lt"/>
              </a:rPr>
              <a:t>días de </a:t>
            </a:r>
            <a:r>
              <a:rPr lang="es-ES" dirty="0" smtClean="0">
                <a:latin typeface="+mn-lt"/>
              </a:rPr>
              <a:t>suspensión afuera del colegio o 5 d</a:t>
            </a:r>
            <a:r>
              <a:rPr lang="es-ES" dirty="0"/>
              <a:t>í</a:t>
            </a:r>
            <a:r>
              <a:rPr lang="es-ES" dirty="0" smtClean="0">
                <a:latin typeface="+mn-lt"/>
              </a:rPr>
              <a:t>as de suspensión dentro del colegio.</a:t>
            </a:r>
            <a:endParaRPr lang="es-ES"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title"/>
          </p:nvPr>
        </p:nvSpPr>
        <p:spPr>
          <a:xfrm>
            <a:off x="228600" y="152400"/>
            <a:ext cx="3810000" cy="1143000"/>
          </a:xfrm>
        </p:spPr>
        <p:txBody>
          <a:bodyPr>
            <a:normAutofit/>
          </a:bodyPr>
          <a:lstStyle/>
          <a:p>
            <a:pPr algn="ctr" eaLnBrk="1" hangingPunct="1"/>
            <a:r>
              <a:rPr lang="en-US" sz="7200" dirty="0" smtClean="0">
                <a:latin typeface="Cooper Black" pitchFamily="18" charset="0"/>
              </a:rPr>
              <a:t>G.P.A.</a:t>
            </a:r>
          </a:p>
        </p:txBody>
      </p:sp>
      <p:sp>
        <p:nvSpPr>
          <p:cNvPr id="20482" name="Rectangle 4"/>
          <p:cNvSpPr>
            <a:spLocks noGrp="1" noChangeArrowheads="1"/>
          </p:cNvSpPr>
          <p:nvPr>
            <p:ph idx="1"/>
          </p:nvPr>
        </p:nvSpPr>
        <p:spPr>
          <a:xfrm>
            <a:off x="381000" y="1219200"/>
            <a:ext cx="3886200" cy="5486400"/>
          </a:xfrm>
        </p:spPr>
        <p:txBody>
          <a:bodyPr>
            <a:noAutofit/>
          </a:bodyPr>
          <a:lstStyle/>
          <a:p>
            <a:pPr eaLnBrk="1" hangingPunct="1"/>
            <a:r>
              <a:rPr lang="en-US" sz="4800" dirty="0" smtClean="0"/>
              <a:t>Students must have a minimum 2.0 GPA to participate in senior events.</a:t>
            </a:r>
          </a:p>
        </p:txBody>
      </p:sp>
      <p:cxnSp>
        <p:nvCxnSpPr>
          <p:cNvPr id="12" name="Straight Connector 11"/>
          <p:cNvCxnSpPr/>
          <p:nvPr/>
        </p:nvCxnSpPr>
        <p:spPr>
          <a:xfrm rot="5400000">
            <a:off x="1447800" y="-304800"/>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20487" name="Rectangle 20"/>
          <p:cNvSpPr>
            <a:spLocks noChangeArrowheads="1"/>
          </p:cNvSpPr>
          <p:nvPr/>
        </p:nvSpPr>
        <p:spPr bwMode="auto">
          <a:xfrm>
            <a:off x="4289323" y="1300316"/>
            <a:ext cx="3864077" cy="5903154"/>
          </a:xfrm>
          <a:prstGeom prst="rect">
            <a:avLst/>
          </a:prstGeom>
          <a:noFill/>
          <a:ln w="9525">
            <a:noFill/>
            <a:miter lim="800000"/>
            <a:headEnd/>
            <a:tailEnd/>
          </a:ln>
        </p:spPr>
        <p:txBody>
          <a:bodyPr wrap="square">
            <a:spAutoFit/>
          </a:bodyPr>
          <a:lstStyle/>
          <a:p>
            <a:pPr marL="419100" indent="-382588">
              <a:spcBef>
                <a:spcPct val="20000"/>
              </a:spcBef>
              <a:buClr>
                <a:schemeClr val="accent1"/>
              </a:buClr>
              <a:buSzPct val="80000"/>
              <a:buFont typeface="Wingdings 2" pitchFamily="18" charset="2"/>
              <a:buChar char=""/>
            </a:pPr>
            <a:r>
              <a:rPr lang="es-EC" sz="4000" dirty="0">
                <a:latin typeface="+mn-lt"/>
              </a:rPr>
              <a:t>Estudiantes deben de tener </a:t>
            </a:r>
            <a:r>
              <a:rPr lang="es-EC" sz="4000" dirty="0" smtClean="0">
                <a:latin typeface="+mn-lt"/>
              </a:rPr>
              <a:t>un </a:t>
            </a:r>
            <a:r>
              <a:rPr lang="es-EC" sz="4000" dirty="0" err="1" smtClean="0">
                <a:latin typeface="+mn-lt"/>
              </a:rPr>
              <a:t>minimo</a:t>
            </a:r>
            <a:r>
              <a:rPr lang="es-EC" sz="4000" dirty="0" smtClean="0">
                <a:latin typeface="+mn-lt"/>
              </a:rPr>
              <a:t> de 2.0 GPA para participar en los eventos de los </a:t>
            </a:r>
            <a:r>
              <a:rPr lang="es-EC" sz="4000" dirty="0" err="1" smtClean="0">
                <a:latin typeface="+mn-lt"/>
              </a:rPr>
              <a:t>seniors</a:t>
            </a:r>
            <a:r>
              <a:rPr lang="es-EC" sz="4000" dirty="0" smtClean="0">
                <a:latin typeface="+mn-lt"/>
              </a:rPr>
              <a:t>. </a:t>
            </a:r>
            <a:endParaRPr lang="es-ES" sz="4000" dirty="0">
              <a:latin typeface="+mn-lt"/>
            </a:endParaRPr>
          </a:p>
          <a:p>
            <a:pPr marL="419100" indent="-382588">
              <a:spcBef>
                <a:spcPct val="20000"/>
              </a:spcBef>
              <a:buClr>
                <a:schemeClr val="accent1"/>
              </a:buClr>
              <a:buSzPct val="80000"/>
              <a:buFont typeface="Wingdings 2" pitchFamily="18" charset="2"/>
              <a:buChar char=""/>
            </a:pPr>
            <a:endParaRPr lang="es-ES" sz="2400" dirty="0">
              <a:latin typeface="Comic Sans MS" pitchFamily="66" charset="0"/>
            </a:endParaRPr>
          </a:p>
          <a:p>
            <a:pPr marL="419100" indent="-382588">
              <a:spcBef>
                <a:spcPct val="20000"/>
              </a:spcBef>
              <a:buClr>
                <a:schemeClr val="accent1"/>
              </a:buClr>
              <a:buSzPct val="80000"/>
              <a:buFont typeface="Wingdings 2" pitchFamily="18" charset="2"/>
              <a:buChar char=""/>
            </a:pPr>
            <a:endParaRPr lang="es-ES" sz="2400" dirty="0">
              <a:latin typeface="Comic Sans MS" pitchFamily="66" charset="0"/>
            </a:endParaRPr>
          </a:p>
        </p:txBody>
      </p:sp>
      <p:sp>
        <p:nvSpPr>
          <p:cNvPr id="11" name="Rectangle 4"/>
          <p:cNvSpPr txBox="1">
            <a:spLocks noChangeArrowheads="1"/>
          </p:cNvSpPr>
          <p:nvPr/>
        </p:nvSpPr>
        <p:spPr bwMode="auto">
          <a:xfrm>
            <a:off x="4419600" y="157316"/>
            <a:ext cx="365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ctr" eaLnBrk="1" hangingPunct="1"/>
            <a:r>
              <a:rPr lang="en-US" sz="6600" dirty="0" smtClean="0">
                <a:latin typeface="Cooper Black" pitchFamily="18" charset="0"/>
              </a:rPr>
              <a:t>G.P.A.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0" y="0"/>
            <a:ext cx="4343400" cy="1417638"/>
          </a:xfrm>
        </p:spPr>
        <p:txBody>
          <a:bodyPr>
            <a:noAutofit/>
          </a:bodyPr>
          <a:lstStyle/>
          <a:p>
            <a:pPr algn="ctr" eaLnBrk="1" hangingPunct="1"/>
            <a:r>
              <a:rPr lang="en-US" sz="4400" dirty="0" smtClean="0">
                <a:latin typeface="Cooper Black" pitchFamily="18" charset="0"/>
              </a:rPr>
              <a:t>Misconduct</a:t>
            </a:r>
          </a:p>
        </p:txBody>
      </p:sp>
      <p:sp>
        <p:nvSpPr>
          <p:cNvPr id="21506" name="Rectangle 3"/>
          <p:cNvSpPr>
            <a:spLocks noGrp="1" noChangeArrowheads="1"/>
          </p:cNvSpPr>
          <p:nvPr>
            <p:ph idx="1"/>
          </p:nvPr>
        </p:nvSpPr>
        <p:spPr>
          <a:xfrm>
            <a:off x="228600" y="1660996"/>
            <a:ext cx="3810000" cy="5029200"/>
          </a:xfrm>
        </p:spPr>
        <p:txBody>
          <a:bodyPr>
            <a:normAutofit fontScale="92500"/>
          </a:bodyPr>
          <a:lstStyle/>
          <a:p>
            <a:pPr eaLnBrk="1" hangingPunct="1">
              <a:buFontTx/>
              <a:buNone/>
            </a:pPr>
            <a:r>
              <a:rPr lang="en-US" sz="1800" dirty="0" smtClean="0"/>
              <a:t>	</a:t>
            </a:r>
            <a:r>
              <a:rPr lang="en-US" sz="2800" dirty="0" smtClean="0"/>
              <a:t>Any Senior who is found in possession of any illegal substance or whose behavior is disruptive at a Ferguson-sponsored event, as deemed by an administrator, will be automatically excluded from all future senior activities.</a:t>
            </a:r>
          </a:p>
          <a:p>
            <a:pPr eaLnBrk="1" hangingPunct="1">
              <a:buFontTx/>
              <a:buNone/>
            </a:pPr>
            <a:endParaRPr lang="en-US" sz="1800" dirty="0" smtClean="0"/>
          </a:p>
        </p:txBody>
      </p:sp>
      <p:cxnSp>
        <p:nvCxnSpPr>
          <p:cNvPr id="4" name="Straight Connector 3"/>
          <p:cNvCxnSpPr/>
          <p:nvPr/>
        </p:nvCxnSpPr>
        <p:spPr>
          <a:xfrm rot="5400000">
            <a:off x="1524000" y="-2254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21508" name="Rectangle 4"/>
          <p:cNvSpPr>
            <a:spLocks noChangeArrowheads="1"/>
          </p:cNvSpPr>
          <p:nvPr/>
        </p:nvSpPr>
        <p:spPr bwMode="auto">
          <a:xfrm>
            <a:off x="4417142" y="74474"/>
            <a:ext cx="3810000" cy="1754326"/>
          </a:xfrm>
          <a:prstGeom prst="rect">
            <a:avLst/>
          </a:prstGeom>
          <a:noFill/>
          <a:ln w="9525">
            <a:noFill/>
            <a:miter lim="800000"/>
            <a:headEnd/>
            <a:tailEnd/>
          </a:ln>
        </p:spPr>
        <p:txBody>
          <a:bodyPr>
            <a:spAutoFit/>
          </a:bodyPr>
          <a:lstStyle/>
          <a:p>
            <a:pPr algn="ctr"/>
            <a:r>
              <a:rPr lang="en-US" sz="5400" dirty="0">
                <a:latin typeface="Cooper Black" pitchFamily="18" charset="0"/>
              </a:rPr>
              <a:t>Mala </a:t>
            </a:r>
            <a:r>
              <a:rPr lang="en-US" sz="5400" dirty="0" err="1">
                <a:latin typeface="Cooper Black" pitchFamily="18" charset="0"/>
              </a:rPr>
              <a:t>Conducta</a:t>
            </a:r>
            <a:endParaRPr lang="en-US" sz="5400" dirty="0">
              <a:latin typeface="Cooper Black" pitchFamily="18" charset="0"/>
            </a:endParaRPr>
          </a:p>
        </p:txBody>
      </p:sp>
      <p:sp>
        <p:nvSpPr>
          <p:cNvPr id="21509" name="TextBox 5"/>
          <p:cNvSpPr txBox="1">
            <a:spLocks noChangeArrowheads="1"/>
          </p:cNvSpPr>
          <p:nvPr/>
        </p:nvSpPr>
        <p:spPr bwMode="auto">
          <a:xfrm>
            <a:off x="4495800" y="1828800"/>
            <a:ext cx="3657600" cy="4339650"/>
          </a:xfrm>
          <a:prstGeom prst="rect">
            <a:avLst/>
          </a:prstGeom>
          <a:noFill/>
          <a:ln w="9525">
            <a:noFill/>
            <a:miter lim="800000"/>
            <a:headEnd/>
            <a:tailEnd/>
          </a:ln>
        </p:spPr>
        <p:txBody>
          <a:bodyPr wrap="square">
            <a:spAutoFit/>
          </a:bodyPr>
          <a:lstStyle/>
          <a:p>
            <a:r>
              <a:rPr lang="es-ES" sz="2300" dirty="0"/>
              <a:t>Cualquier </a:t>
            </a:r>
            <a:r>
              <a:rPr lang="es-ES" sz="2300" dirty="0" err="1" smtClean="0"/>
              <a:t>Senior</a:t>
            </a:r>
            <a:r>
              <a:rPr lang="es-ES" sz="2300" dirty="0" smtClean="0"/>
              <a:t> que </a:t>
            </a:r>
            <a:r>
              <a:rPr lang="es-ES" sz="2300" dirty="0"/>
              <a:t>se </a:t>
            </a:r>
            <a:r>
              <a:rPr lang="es-ES" sz="2300" dirty="0" smtClean="0"/>
              <a:t>encuentre </a:t>
            </a:r>
            <a:r>
              <a:rPr lang="es-ES" sz="2300" dirty="0"/>
              <a:t>en posesión de cualquier sustancia ilegal o cuyo comportamiento es perturbador en un evento patrocinado por John A. Ferguson, según se considere por un administrador, será automáticamente excluido de todas las actividades de alto nivel en el futuro.</a:t>
            </a:r>
            <a:endParaRPr lang="en-US" sz="2300" dirty="0">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1468</TotalTime>
  <Words>1453</Words>
  <Application>Microsoft Office PowerPoint</Application>
  <PresentationFormat>On-screen Show (4:3)</PresentationFormat>
  <Paragraphs>192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Welcome  to Senior Parent Night</vt:lpstr>
      <vt:lpstr>We want you…. to be involved!</vt:lpstr>
      <vt:lpstr>PowerPoint Presentation</vt:lpstr>
      <vt:lpstr>Attendance</vt:lpstr>
      <vt:lpstr>Finances</vt:lpstr>
      <vt:lpstr>Community Service</vt:lpstr>
      <vt:lpstr>Outdoor Suspension</vt:lpstr>
      <vt:lpstr>G.P.A.</vt:lpstr>
      <vt:lpstr>Misconduct</vt:lpstr>
      <vt:lpstr>Other Requirements</vt:lpstr>
      <vt:lpstr>Important Dates</vt:lpstr>
      <vt:lpstr>College Information Presentations</vt:lpstr>
      <vt:lpstr>PowerPoint Presentation</vt:lpstr>
      <vt:lpstr>Yearbook Online Sales</vt:lpstr>
      <vt:lpstr>If you need to contact us...</vt:lpstr>
      <vt:lpstr>E-Mail Blast</vt:lpstr>
      <vt:lpstr>PowerPoint Presentation</vt:lpstr>
      <vt:lpstr>On Your Way Out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Senior Parent Night</dc:title>
  <dc:creator>281827</dc:creator>
  <cp:lastModifiedBy>Rae-schulze, Tanya N.</cp:lastModifiedBy>
  <cp:revision>106</cp:revision>
  <cp:lastPrinted>2013-08-22T16:05:56Z</cp:lastPrinted>
  <dcterms:created xsi:type="dcterms:W3CDTF">2013-08-20T23:51:19Z</dcterms:created>
  <dcterms:modified xsi:type="dcterms:W3CDTF">2013-09-04T16:44:57Z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TC010171251033</vt:lpwstr>
  </property>
</Properties>
</file>